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89"/>
  </p:notesMasterIdLst>
  <p:sldIdLst>
    <p:sldId id="347" r:id="rId2"/>
    <p:sldId id="348" r:id="rId3"/>
    <p:sldId id="257" r:id="rId4"/>
    <p:sldId id="258" r:id="rId5"/>
    <p:sldId id="259" r:id="rId6"/>
    <p:sldId id="293" r:id="rId7"/>
    <p:sldId id="294" r:id="rId8"/>
    <p:sldId id="295" r:id="rId9"/>
    <p:sldId id="296" r:id="rId10"/>
    <p:sldId id="297" r:id="rId11"/>
    <p:sldId id="260" r:id="rId12"/>
    <p:sldId id="298" r:id="rId13"/>
    <p:sldId id="299" r:id="rId14"/>
    <p:sldId id="300" r:id="rId15"/>
    <p:sldId id="301" r:id="rId16"/>
    <p:sldId id="302" r:id="rId17"/>
    <p:sldId id="303" r:id="rId18"/>
    <p:sldId id="304" r:id="rId19"/>
    <p:sldId id="305" r:id="rId20"/>
    <p:sldId id="306" r:id="rId21"/>
    <p:sldId id="307" r:id="rId22"/>
    <p:sldId id="308" r:id="rId23"/>
    <p:sldId id="309" r:id="rId24"/>
    <p:sldId id="310" r:id="rId25"/>
    <p:sldId id="256"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49" r:id="rId40"/>
    <p:sldId id="268" r:id="rId41"/>
    <p:sldId id="269" r:id="rId42"/>
    <p:sldId id="270" r:id="rId43"/>
    <p:sldId id="271" r:id="rId44"/>
    <p:sldId id="272" r:id="rId45"/>
    <p:sldId id="273" r:id="rId46"/>
    <p:sldId id="274" r:id="rId47"/>
    <p:sldId id="275" r:id="rId48"/>
    <p:sldId id="276" r:id="rId49"/>
    <p:sldId id="277" r:id="rId50"/>
    <p:sldId id="324" r:id="rId51"/>
    <p:sldId id="325" r:id="rId52"/>
    <p:sldId id="326" r:id="rId53"/>
    <p:sldId id="327" r:id="rId54"/>
    <p:sldId id="328" r:id="rId55"/>
    <p:sldId id="329" r:id="rId56"/>
    <p:sldId id="330" r:id="rId57"/>
    <p:sldId id="331" r:id="rId58"/>
    <p:sldId id="332" r:id="rId59"/>
    <p:sldId id="333" r:id="rId60"/>
    <p:sldId id="334" r:id="rId61"/>
    <p:sldId id="335" r:id="rId62"/>
    <p:sldId id="336" r:id="rId63"/>
    <p:sldId id="337" r:id="rId64"/>
    <p:sldId id="338" r:id="rId65"/>
    <p:sldId id="339" r:id="rId66"/>
    <p:sldId id="340" r:id="rId67"/>
    <p:sldId id="341" r:id="rId68"/>
    <p:sldId id="342" r:id="rId69"/>
    <p:sldId id="343" r:id="rId70"/>
    <p:sldId id="344" r:id="rId71"/>
    <p:sldId id="345" r:id="rId72"/>
    <p:sldId id="346" r:id="rId73"/>
    <p:sldId id="350" r:id="rId74"/>
    <p:sldId id="351" r:id="rId75"/>
    <p:sldId id="352" r:id="rId76"/>
    <p:sldId id="353" r:id="rId77"/>
    <p:sldId id="354" r:id="rId78"/>
    <p:sldId id="355" r:id="rId79"/>
    <p:sldId id="356" r:id="rId80"/>
    <p:sldId id="357" r:id="rId81"/>
    <p:sldId id="358" r:id="rId82"/>
    <p:sldId id="359" r:id="rId83"/>
    <p:sldId id="360" r:id="rId84"/>
    <p:sldId id="361" r:id="rId85"/>
    <p:sldId id="362" r:id="rId86"/>
    <p:sldId id="363" r:id="rId87"/>
    <p:sldId id="364" r:id="rId88"/>
  </p:sldIdLst>
  <p:sldSz cx="9144000" cy="5143500" type="screen16x9"/>
  <p:notesSz cx="6858000" cy="9144000"/>
  <p:embeddedFontLst>
    <p:embeddedFont>
      <p:font typeface="Bree Serif" panose="020B0600000101010101" charset="0"/>
      <p:regular r:id="rId90"/>
    </p:embeddedFont>
    <p:embeddedFont>
      <p:font typeface="Cambria Math" panose="02040503050406030204" pitchFamily="18" charset="0"/>
      <p:regular r:id="rId91"/>
    </p:embeddedFont>
    <p:embeddedFont>
      <p:font typeface="Impact" panose="020B0806030902050204" pitchFamily="34" charset="0"/>
      <p:regular r:id="rId92"/>
    </p:embeddedFont>
    <p:embeddedFont>
      <p:font typeface="Roboto Black" panose="020B0600000101010101" charset="0"/>
      <p:bold r:id="rId93"/>
      <p:boldItalic r:id="rId94"/>
    </p:embeddedFont>
    <p:embeddedFont>
      <p:font typeface="Roboto Light" panose="020B0600000101010101" charset="0"/>
      <p:regular r:id="rId95"/>
      <p:bold r:id="rId96"/>
      <p:italic r:id="rId97"/>
      <p:boldItalic r:id="rId98"/>
    </p:embeddedFont>
    <p:embeddedFont>
      <p:font typeface="Roboto Mono Regular" panose="020B0600000101010101" charset="0"/>
      <p:regular r:id="rId99"/>
      <p:bold r:id="rId100"/>
      <p:italic r:id="rId101"/>
      <p:boldItalic r:id="rId102"/>
    </p:embeddedFont>
    <p:embeddedFont>
      <p:font typeface="맑은 고딕" panose="020B0503020000020004" pitchFamily="50" charset="-127"/>
      <p:regular r:id="rId103"/>
      <p:bold r:id="rId104"/>
    </p:embeddedFont>
    <p:embeddedFont>
      <p:font typeface="함초롬돋움" panose="020B0604000101010101" pitchFamily="50" charset="-127"/>
      <p:regular r:id="rId105"/>
      <p:bold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3.fntdata"/><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4.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8.fntdata"/><Relationship Id="rId104"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1.fntdata"/><Relationship Id="rId105"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213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8117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1388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6528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5328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78456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11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4155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3564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2248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3788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8712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0840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8240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812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245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346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954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307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355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221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81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89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126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61403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7973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66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4092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4492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97789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5233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52648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82082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68554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0699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9852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38611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90443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17324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85902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85752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29286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06410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45633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49911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9605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5314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57863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21437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1165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259787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273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7253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9357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2pPr>
            <a:lvl3pPr lvl="2"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3pPr>
            <a:lvl4pPr lvl="3"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4pPr>
            <a:lvl5pPr lvl="4"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5pPr>
            <a:lvl6pPr lvl="5"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6pPr>
            <a:lvl7pPr lvl="6"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7pPr>
            <a:lvl8pPr lvl="7"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8pPr>
            <a:lvl9pPr lvl="8"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PENING TITLE" type="title">
  <p:cSld name="OPENING 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extLst>
      <p:ext uri="{BB962C8B-B14F-4D97-AF65-F5344CB8AC3E}">
        <p14:creationId xmlns:p14="http://schemas.microsoft.com/office/powerpoint/2010/main" val="876641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HREE COLUMNS 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extLst>
      <p:ext uri="{BB962C8B-B14F-4D97-AF65-F5344CB8AC3E}">
        <p14:creationId xmlns:p14="http://schemas.microsoft.com/office/powerpoint/2010/main" val="2601928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 INFOGRAPHY">
  <p:cSld name="THREE COLUMNS + INFOGRAPHY">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extLst>
      <p:ext uri="{BB962C8B-B14F-4D97-AF65-F5344CB8AC3E}">
        <p14:creationId xmlns:p14="http://schemas.microsoft.com/office/powerpoint/2010/main" val="3385213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63" r:id="rId4"/>
    <p:sldLayoutId id="2147483666" r:id="rId5"/>
    <p:sldLayoutId id="2147483667" r:id="rId6"/>
    <p:sldLayoutId id="214748366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ctrTitle"/>
          </p:nvPr>
        </p:nvSpPr>
        <p:spPr>
          <a:xfrm flipH="1">
            <a:off x="1494947" y="2150620"/>
            <a:ext cx="6393000" cy="670500"/>
          </a:xfrm>
          <a:prstGeom prst="rect">
            <a:avLst/>
          </a:prstGeom>
        </p:spPr>
        <p:txBody>
          <a:bodyPr spcFirstLastPara="1" wrap="square" lIns="91425" tIns="91425" rIns="91425" bIns="91425" anchor="b" anchorCtr="0">
            <a:noAutofit/>
          </a:bodyPr>
          <a:lstStyle/>
          <a:p>
            <a:pPr lvl="0" algn="ctr"/>
            <a:r>
              <a:rPr lang="en-US" altLang="ko-KR" sz="5000" b="1" dirty="0">
                <a:solidFill>
                  <a:schemeClr val="bg1"/>
                </a:solidFill>
                <a:latin typeface="헤드라인"/>
              </a:rPr>
              <a:t>A</a:t>
            </a:r>
            <a:r>
              <a:rPr lang="ko-KR" altLang="en-US" sz="5000" b="1" dirty="0">
                <a:solidFill>
                  <a:schemeClr val="bg1"/>
                </a:solidFill>
                <a:latin typeface="헤드라인"/>
              </a:rPr>
              <a:t>팀 </a:t>
            </a:r>
            <a:r>
              <a:rPr lang="en-US" altLang="ko-KR" sz="5000" b="1" dirty="0">
                <a:solidFill>
                  <a:schemeClr val="bg1"/>
                </a:solidFill>
                <a:latin typeface="헤드라인"/>
              </a:rPr>
              <a:t>2</a:t>
            </a:r>
            <a:r>
              <a:rPr lang="ko-KR" altLang="en-US" sz="5000" b="1" dirty="0">
                <a:solidFill>
                  <a:schemeClr val="bg1"/>
                </a:solidFill>
                <a:latin typeface="헤드라인"/>
              </a:rPr>
              <a:t>주차 </a:t>
            </a:r>
            <a:r>
              <a:rPr lang="en-US" altLang="ko-KR" sz="5000" b="1" dirty="0">
                <a:solidFill>
                  <a:schemeClr val="bg1"/>
                </a:solidFill>
                <a:latin typeface="헤드라인"/>
              </a:rPr>
              <a:t>7,8</a:t>
            </a:r>
            <a:r>
              <a:rPr lang="ko-KR" altLang="en-US" sz="5000" b="1" dirty="0">
                <a:solidFill>
                  <a:schemeClr val="bg1"/>
                </a:solidFill>
                <a:latin typeface="헤드라인"/>
              </a:rPr>
              <a:t>장 </a:t>
            </a:r>
            <a:endParaRPr sz="5000" dirty="0">
              <a:solidFill>
                <a:schemeClr val="bg1"/>
              </a:solidFill>
            </a:endParaRPr>
          </a:p>
        </p:txBody>
      </p:sp>
      <p:sp>
        <p:nvSpPr>
          <p:cNvPr id="302" name="Google Shape;302;p43"/>
          <p:cNvSpPr txBox="1">
            <a:spLocks noGrp="1"/>
          </p:cNvSpPr>
          <p:nvPr>
            <p:ph type="subTitle" idx="1"/>
          </p:nvPr>
        </p:nvSpPr>
        <p:spPr>
          <a:xfrm flipH="1">
            <a:off x="2772673" y="2904024"/>
            <a:ext cx="3643500" cy="670500"/>
          </a:xfrm>
          <a:prstGeom prst="rect">
            <a:avLst/>
          </a:prstGeom>
        </p:spPr>
        <p:txBody>
          <a:bodyPr spcFirstLastPara="1" wrap="square" lIns="91425" tIns="91425" rIns="91425" bIns="91425" anchor="t" anchorCtr="0">
            <a:noAutofit/>
          </a:bodyPr>
          <a:lstStyle/>
          <a:p>
            <a:pPr marL="0" indent="0" algn="ctr"/>
            <a:r>
              <a:rPr lang="ko-KR" altLang="en-US" b="1" dirty="0"/>
              <a:t>김경수</a:t>
            </a:r>
            <a:r>
              <a:rPr lang="en-US" altLang="ko-KR" b="1" dirty="0"/>
              <a:t>, </a:t>
            </a:r>
            <a:r>
              <a:rPr lang="ko-KR" altLang="en-US" b="1" dirty="0"/>
              <a:t>김도현</a:t>
            </a:r>
            <a:r>
              <a:rPr lang="en-US" altLang="ko-KR" b="1" dirty="0"/>
              <a:t>, </a:t>
            </a:r>
            <a:r>
              <a:rPr lang="ko-KR" altLang="en-US" b="1" dirty="0"/>
              <a:t>김선진</a:t>
            </a:r>
            <a:r>
              <a:rPr lang="en-US" altLang="ko-KR" b="1" dirty="0"/>
              <a:t>, </a:t>
            </a:r>
            <a:r>
              <a:rPr lang="ko-KR" altLang="en-US" b="1" dirty="0" err="1"/>
              <a:t>이다빈</a:t>
            </a:r>
            <a:r>
              <a:rPr lang="en-US" altLang="ko-KR" b="1" dirty="0"/>
              <a:t>, </a:t>
            </a:r>
            <a:r>
              <a:rPr lang="ko-KR" altLang="en-US" b="1" dirty="0" err="1"/>
              <a:t>조민경</a:t>
            </a:r>
            <a:endParaRPr lang="ko-KR" altLang="en-US" b="1" dirty="0"/>
          </a:p>
          <a:p>
            <a:pPr marL="0" lvl="0" indent="0" algn="ctr" rtl="0">
              <a:spcBef>
                <a:spcPts val="0"/>
              </a:spcBef>
              <a:spcAft>
                <a:spcPts val="0"/>
              </a:spcAft>
              <a:buNone/>
            </a:pPr>
            <a:endParaRPr dirty="0"/>
          </a:p>
        </p:txBody>
      </p:sp>
      <p:sp>
        <p:nvSpPr>
          <p:cNvPr id="4" name="Google Shape;112;p20">
            <a:extLst>
              <a:ext uri="{FF2B5EF4-FFF2-40B4-BE49-F238E27FC236}">
                <a16:creationId xmlns:a16="http://schemas.microsoft.com/office/drawing/2014/main" id="{6EA83316-A693-4F9B-A062-BC189BEA29DA}"/>
              </a:ext>
            </a:extLst>
          </p:cNvPr>
          <p:cNvSpPr/>
          <p:nvPr/>
        </p:nvSpPr>
        <p:spPr>
          <a:xfrm>
            <a:off x="2362627" y="1220610"/>
            <a:ext cx="4639796" cy="404488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3;p20">
            <a:extLst>
              <a:ext uri="{FF2B5EF4-FFF2-40B4-BE49-F238E27FC236}">
                <a16:creationId xmlns:a16="http://schemas.microsoft.com/office/drawing/2014/main" id="{80BBA8E9-95E7-4D1A-BCA4-7C5EA809F61A}"/>
              </a:ext>
            </a:extLst>
          </p:cNvPr>
          <p:cNvSpPr/>
          <p:nvPr/>
        </p:nvSpPr>
        <p:spPr>
          <a:xfrm>
            <a:off x="1059672" y="45349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4;p20">
            <a:extLst>
              <a:ext uri="{FF2B5EF4-FFF2-40B4-BE49-F238E27FC236}">
                <a16:creationId xmlns:a16="http://schemas.microsoft.com/office/drawing/2014/main" id="{3CE9FD85-E04B-4F57-B2B9-65BC9784866C}"/>
              </a:ext>
            </a:extLst>
          </p:cNvPr>
          <p:cNvSpPr/>
          <p:nvPr/>
        </p:nvSpPr>
        <p:spPr>
          <a:xfrm>
            <a:off x="7162854" y="558947"/>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5;p20">
            <a:extLst>
              <a:ext uri="{FF2B5EF4-FFF2-40B4-BE49-F238E27FC236}">
                <a16:creationId xmlns:a16="http://schemas.microsoft.com/office/drawing/2014/main" id="{1F21210B-BDEB-4595-A682-B3DEB105E47C}"/>
              </a:ext>
            </a:extLst>
          </p:cNvPr>
          <p:cNvSpPr/>
          <p:nvPr/>
        </p:nvSpPr>
        <p:spPr>
          <a:xfrm>
            <a:off x="7594261" y="507646"/>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6;p20">
            <a:extLst>
              <a:ext uri="{FF2B5EF4-FFF2-40B4-BE49-F238E27FC236}">
                <a16:creationId xmlns:a16="http://schemas.microsoft.com/office/drawing/2014/main" id="{90AE938D-AD91-46CF-827C-18CB26963C1B}"/>
              </a:ext>
            </a:extLst>
          </p:cNvPr>
          <p:cNvSpPr/>
          <p:nvPr/>
        </p:nvSpPr>
        <p:spPr>
          <a:xfrm>
            <a:off x="8041527" y="1220610"/>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7;p20">
            <a:extLst>
              <a:ext uri="{FF2B5EF4-FFF2-40B4-BE49-F238E27FC236}">
                <a16:creationId xmlns:a16="http://schemas.microsoft.com/office/drawing/2014/main" id="{D3F9B249-F4D5-4EF8-AA20-D840B1D85EED}"/>
              </a:ext>
            </a:extLst>
          </p:cNvPr>
          <p:cNvSpPr/>
          <p:nvPr/>
        </p:nvSpPr>
        <p:spPr>
          <a:xfrm>
            <a:off x="7737415" y="578671"/>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8;p20">
            <a:extLst>
              <a:ext uri="{FF2B5EF4-FFF2-40B4-BE49-F238E27FC236}">
                <a16:creationId xmlns:a16="http://schemas.microsoft.com/office/drawing/2014/main" id="{232D3D68-2769-4F85-ABF9-0FE4706F94EC}"/>
              </a:ext>
            </a:extLst>
          </p:cNvPr>
          <p:cNvSpPr/>
          <p:nvPr/>
        </p:nvSpPr>
        <p:spPr>
          <a:xfrm>
            <a:off x="7193424" y="389327"/>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9;p20">
            <a:extLst>
              <a:ext uri="{FF2B5EF4-FFF2-40B4-BE49-F238E27FC236}">
                <a16:creationId xmlns:a16="http://schemas.microsoft.com/office/drawing/2014/main" id="{FFDF9EB7-52B3-4232-B15C-A9F490F28D25}"/>
              </a:ext>
            </a:extLst>
          </p:cNvPr>
          <p:cNvSpPr/>
          <p:nvPr/>
        </p:nvSpPr>
        <p:spPr>
          <a:xfrm>
            <a:off x="8075240" y="1069105"/>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0;p20">
            <a:extLst>
              <a:ext uri="{FF2B5EF4-FFF2-40B4-BE49-F238E27FC236}">
                <a16:creationId xmlns:a16="http://schemas.microsoft.com/office/drawing/2014/main" id="{F8BA4C98-6343-44C4-9895-BFE0A3D82F7D}"/>
              </a:ext>
            </a:extLst>
          </p:cNvPr>
          <p:cNvSpPr/>
          <p:nvPr/>
        </p:nvSpPr>
        <p:spPr>
          <a:xfrm>
            <a:off x="7457777" y="463519"/>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1;p20">
            <a:extLst>
              <a:ext uri="{FF2B5EF4-FFF2-40B4-BE49-F238E27FC236}">
                <a16:creationId xmlns:a16="http://schemas.microsoft.com/office/drawing/2014/main" id="{2F4FB659-19F4-46E2-AEA3-3E19F305E46A}"/>
              </a:ext>
            </a:extLst>
          </p:cNvPr>
          <p:cNvSpPr/>
          <p:nvPr/>
        </p:nvSpPr>
        <p:spPr>
          <a:xfrm>
            <a:off x="8026003" y="923312"/>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2;p20">
            <a:extLst>
              <a:ext uri="{FF2B5EF4-FFF2-40B4-BE49-F238E27FC236}">
                <a16:creationId xmlns:a16="http://schemas.microsoft.com/office/drawing/2014/main" id="{421E9FA2-4406-4020-8F55-F3CDEAF39F96}"/>
              </a:ext>
            </a:extLst>
          </p:cNvPr>
          <p:cNvSpPr/>
          <p:nvPr/>
        </p:nvSpPr>
        <p:spPr>
          <a:xfrm>
            <a:off x="7523499" y="968470"/>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3;p20">
            <a:extLst>
              <a:ext uri="{FF2B5EF4-FFF2-40B4-BE49-F238E27FC236}">
                <a16:creationId xmlns:a16="http://schemas.microsoft.com/office/drawing/2014/main" id="{84D95DB6-F6EE-4A1F-BBB6-699B7D468CBC}"/>
              </a:ext>
            </a:extLst>
          </p:cNvPr>
          <p:cNvSpPr/>
          <p:nvPr/>
        </p:nvSpPr>
        <p:spPr>
          <a:xfrm>
            <a:off x="7709916" y="966934"/>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4;p20">
            <a:extLst>
              <a:ext uri="{FF2B5EF4-FFF2-40B4-BE49-F238E27FC236}">
                <a16:creationId xmlns:a16="http://schemas.microsoft.com/office/drawing/2014/main" id="{5559BECD-6D8D-45E6-8B9D-AE66D1437338}"/>
              </a:ext>
            </a:extLst>
          </p:cNvPr>
          <p:cNvSpPr/>
          <p:nvPr/>
        </p:nvSpPr>
        <p:spPr>
          <a:xfrm>
            <a:off x="7613648" y="1055572"/>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5;p20">
            <a:extLst>
              <a:ext uri="{FF2B5EF4-FFF2-40B4-BE49-F238E27FC236}">
                <a16:creationId xmlns:a16="http://schemas.microsoft.com/office/drawing/2014/main" id="{FF89EEA3-A7C2-4A3C-A3E3-69457D2FDB2E}"/>
              </a:ext>
            </a:extLst>
          </p:cNvPr>
          <p:cNvSpPr/>
          <p:nvPr/>
        </p:nvSpPr>
        <p:spPr>
          <a:xfrm>
            <a:off x="7702286" y="1205325"/>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6;p20">
            <a:extLst>
              <a:ext uri="{FF2B5EF4-FFF2-40B4-BE49-F238E27FC236}">
                <a16:creationId xmlns:a16="http://schemas.microsoft.com/office/drawing/2014/main" id="{B72850E8-E7D3-45A6-B4AD-13CBA80AE70E}"/>
              </a:ext>
            </a:extLst>
          </p:cNvPr>
          <p:cNvSpPr/>
          <p:nvPr/>
        </p:nvSpPr>
        <p:spPr>
          <a:xfrm>
            <a:off x="7485299" y="918033"/>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7;p20">
            <a:extLst>
              <a:ext uri="{FF2B5EF4-FFF2-40B4-BE49-F238E27FC236}">
                <a16:creationId xmlns:a16="http://schemas.microsoft.com/office/drawing/2014/main" id="{61EC49A2-5515-4B09-85A0-98951FA10077}"/>
              </a:ext>
            </a:extLst>
          </p:cNvPr>
          <p:cNvSpPr/>
          <p:nvPr/>
        </p:nvSpPr>
        <p:spPr>
          <a:xfrm>
            <a:off x="7485299" y="1417729"/>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9;p20">
            <a:extLst>
              <a:ext uri="{FF2B5EF4-FFF2-40B4-BE49-F238E27FC236}">
                <a16:creationId xmlns:a16="http://schemas.microsoft.com/office/drawing/2014/main" id="{AC336E45-9550-4999-9AE0-802D0C27BBC1}"/>
              </a:ext>
            </a:extLst>
          </p:cNvPr>
          <p:cNvSpPr/>
          <p:nvPr/>
        </p:nvSpPr>
        <p:spPr>
          <a:xfrm>
            <a:off x="7636569" y="1674428"/>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p20">
            <a:extLst>
              <a:ext uri="{FF2B5EF4-FFF2-40B4-BE49-F238E27FC236}">
                <a16:creationId xmlns:a16="http://schemas.microsoft.com/office/drawing/2014/main" id="{7F4C8272-8AF0-4868-B40C-FB4F3B19A37D}"/>
              </a:ext>
            </a:extLst>
          </p:cNvPr>
          <p:cNvSpPr/>
          <p:nvPr/>
        </p:nvSpPr>
        <p:spPr>
          <a:xfrm>
            <a:off x="3542737" y="394341"/>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8;p20">
            <a:extLst>
              <a:ext uri="{FF2B5EF4-FFF2-40B4-BE49-F238E27FC236}">
                <a16:creationId xmlns:a16="http://schemas.microsoft.com/office/drawing/2014/main" id="{DACCF255-E1A6-4656-B341-6751B1C33BA9}"/>
              </a:ext>
            </a:extLst>
          </p:cNvPr>
          <p:cNvSpPr/>
          <p:nvPr/>
        </p:nvSpPr>
        <p:spPr>
          <a:xfrm>
            <a:off x="4873692" y="561274"/>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8;p20">
            <a:extLst>
              <a:ext uri="{FF2B5EF4-FFF2-40B4-BE49-F238E27FC236}">
                <a16:creationId xmlns:a16="http://schemas.microsoft.com/office/drawing/2014/main" id="{93BDA557-8066-431F-9B89-2E6CEECBD27F}"/>
              </a:ext>
            </a:extLst>
          </p:cNvPr>
          <p:cNvSpPr/>
          <p:nvPr/>
        </p:nvSpPr>
        <p:spPr>
          <a:xfrm>
            <a:off x="2563536" y="3526130"/>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p20">
            <a:extLst>
              <a:ext uri="{FF2B5EF4-FFF2-40B4-BE49-F238E27FC236}">
                <a16:creationId xmlns:a16="http://schemas.microsoft.com/office/drawing/2014/main" id="{9DEF986D-8F46-47AD-BF36-AD4296086A4B}"/>
              </a:ext>
            </a:extLst>
          </p:cNvPr>
          <p:cNvSpPr/>
          <p:nvPr/>
        </p:nvSpPr>
        <p:spPr>
          <a:xfrm>
            <a:off x="2563536" y="3657550"/>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0;p20">
            <a:extLst>
              <a:ext uri="{FF2B5EF4-FFF2-40B4-BE49-F238E27FC236}">
                <a16:creationId xmlns:a16="http://schemas.microsoft.com/office/drawing/2014/main" id="{F15E6AAF-BA53-4827-B011-921B55842017}"/>
              </a:ext>
            </a:extLst>
          </p:cNvPr>
          <p:cNvSpPr/>
          <p:nvPr/>
        </p:nvSpPr>
        <p:spPr>
          <a:xfrm>
            <a:off x="2563536" y="3788971"/>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1;p20">
            <a:extLst>
              <a:ext uri="{FF2B5EF4-FFF2-40B4-BE49-F238E27FC236}">
                <a16:creationId xmlns:a16="http://schemas.microsoft.com/office/drawing/2014/main" id="{9C3A463D-0789-4153-A6AF-2AFAF2AF47C6}"/>
              </a:ext>
            </a:extLst>
          </p:cNvPr>
          <p:cNvSpPr/>
          <p:nvPr/>
        </p:nvSpPr>
        <p:spPr>
          <a:xfrm>
            <a:off x="2563536" y="405332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2;p20">
            <a:extLst>
              <a:ext uri="{FF2B5EF4-FFF2-40B4-BE49-F238E27FC236}">
                <a16:creationId xmlns:a16="http://schemas.microsoft.com/office/drawing/2014/main" id="{D8B79CD8-031E-49A0-BF65-8E2F7C143A77}"/>
              </a:ext>
            </a:extLst>
          </p:cNvPr>
          <p:cNvSpPr/>
          <p:nvPr/>
        </p:nvSpPr>
        <p:spPr>
          <a:xfrm>
            <a:off x="2563536" y="418474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3;p20">
            <a:extLst>
              <a:ext uri="{FF2B5EF4-FFF2-40B4-BE49-F238E27FC236}">
                <a16:creationId xmlns:a16="http://schemas.microsoft.com/office/drawing/2014/main" id="{454B50DF-3534-44D8-872C-713C707F870F}"/>
              </a:ext>
            </a:extLst>
          </p:cNvPr>
          <p:cNvSpPr/>
          <p:nvPr/>
        </p:nvSpPr>
        <p:spPr>
          <a:xfrm>
            <a:off x="2563536" y="4447586"/>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4;p20">
            <a:extLst>
              <a:ext uri="{FF2B5EF4-FFF2-40B4-BE49-F238E27FC236}">
                <a16:creationId xmlns:a16="http://schemas.microsoft.com/office/drawing/2014/main" id="{06B05AA8-DA01-40B9-AA13-923945BA8142}"/>
              </a:ext>
            </a:extLst>
          </p:cNvPr>
          <p:cNvSpPr/>
          <p:nvPr/>
        </p:nvSpPr>
        <p:spPr>
          <a:xfrm>
            <a:off x="2563536" y="4579006"/>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5;p20">
            <a:extLst>
              <a:ext uri="{FF2B5EF4-FFF2-40B4-BE49-F238E27FC236}">
                <a16:creationId xmlns:a16="http://schemas.microsoft.com/office/drawing/2014/main" id="{2F6A9844-7BAF-4CF9-A178-1C5382F94E4B}"/>
              </a:ext>
            </a:extLst>
          </p:cNvPr>
          <p:cNvSpPr/>
          <p:nvPr/>
        </p:nvSpPr>
        <p:spPr>
          <a:xfrm>
            <a:off x="2563536" y="484182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8648;p54">
            <a:extLst>
              <a:ext uri="{FF2B5EF4-FFF2-40B4-BE49-F238E27FC236}">
                <a16:creationId xmlns:a16="http://schemas.microsoft.com/office/drawing/2014/main" id="{655BC2B4-8814-4A3E-87D5-0F194290F73F}"/>
              </a:ext>
            </a:extLst>
          </p:cNvPr>
          <p:cNvGrpSpPr/>
          <p:nvPr/>
        </p:nvGrpSpPr>
        <p:grpSpPr>
          <a:xfrm>
            <a:off x="857329" y="2352971"/>
            <a:ext cx="306629" cy="302554"/>
            <a:chOff x="-6713450" y="2397900"/>
            <a:chExt cx="295375" cy="291450"/>
          </a:xfrm>
        </p:grpSpPr>
        <p:sp>
          <p:nvSpPr>
            <p:cNvPr id="32" name="Google Shape;8649;p54">
              <a:extLst>
                <a:ext uri="{FF2B5EF4-FFF2-40B4-BE49-F238E27FC236}">
                  <a16:creationId xmlns:a16="http://schemas.microsoft.com/office/drawing/2014/main" id="{4F1975AA-714D-49C2-AC67-65B1E604C08C}"/>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50;p54">
              <a:extLst>
                <a:ext uri="{FF2B5EF4-FFF2-40B4-BE49-F238E27FC236}">
                  <a16:creationId xmlns:a16="http://schemas.microsoft.com/office/drawing/2014/main" id="{B8DBC3BD-EF3E-468E-9037-64A90C44E871}"/>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8651;p54">
            <a:extLst>
              <a:ext uri="{FF2B5EF4-FFF2-40B4-BE49-F238E27FC236}">
                <a16:creationId xmlns:a16="http://schemas.microsoft.com/office/drawing/2014/main" id="{8CE62167-92FB-40C1-8BFB-FCB74D7BC866}"/>
              </a:ext>
            </a:extLst>
          </p:cNvPr>
          <p:cNvSpPr/>
          <p:nvPr/>
        </p:nvSpPr>
        <p:spPr>
          <a:xfrm>
            <a:off x="8085249" y="2483807"/>
            <a:ext cx="306655" cy="303359"/>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80;p54">
            <a:extLst>
              <a:ext uri="{FF2B5EF4-FFF2-40B4-BE49-F238E27FC236}">
                <a16:creationId xmlns:a16="http://schemas.microsoft.com/office/drawing/2014/main" id="{AC10C2E7-79A0-4504-A0CE-A65D511187F1}"/>
              </a:ext>
            </a:extLst>
          </p:cNvPr>
          <p:cNvSpPr/>
          <p:nvPr/>
        </p:nvSpPr>
        <p:spPr>
          <a:xfrm>
            <a:off x="6230760" y="463519"/>
            <a:ext cx="305824" cy="303982"/>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8681;p54">
            <a:extLst>
              <a:ext uri="{FF2B5EF4-FFF2-40B4-BE49-F238E27FC236}">
                <a16:creationId xmlns:a16="http://schemas.microsoft.com/office/drawing/2014/main" id="{864305BC-1F45-4A14-943B-84089A04AABD}"/>
              </a:ext>
            </a:extLst>
          </p:cNvPr>
          <p:cNvGrpSpPr/>
          <p:nvPr/>
        </p:nvGrpSpPr>
        <p:grpSpPr>
          <a:xfrm>
            <a:off x="7457777" y="4341930"/>
            <a:ext cx="303359" cy="303359"/>
            <a:chOff x="-6354300" y="2757075"/>
            <a:chExt cx="292225" cy="292225"/>
          </a:xfrm>
        </p:grpSpPr>
        <p:sp>
          <p:nvSpPr>
            <p:cNvPr id="37" name="Google Shape;8682;p54">
              <a:extLst>
                <a:ext uri="{FF2B5EF4-FFF2-40B4-BE49-F238E27FC236}">
                  <a16:creationId xmlns:a16="http://schemas.microsoft.com/office/drawing/2014/main" id="{425252C2-24DD-4D13-A7A7-3789E1E9D9F4}"/>
                </a:ext>
              </a:extLst>
            </p:cNvPr>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83;p54">
              <a:extLst>
                <a:ext uri="{FF2B5EF4-FFF2-40B4-BE49-F238E27FC236}">
                  <a16:creationId xmlns:a16="http://schemas.microsoft.com/office/drawing/2014/main" id="{CCF06274-95F7-4079-AC5B-1866F9999A8E}"/>
                </a:ext>
              </a:extLst>
            </p:cNvPr>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84;p54">
              <a:extLst>
                <a:ext uri="{FF2B5EF4-FFF2-40B4-BE49-F238E27FC236}">
                  <a16:creationId xmlns:a16="http://schemas.microsoft.com/office/drawing/2014/main" id="{5D9D253E-776B-4336-AD6D-BC194CCEF0EA}"/>
                </a:ext>
              </a:extLst>
            </p:cNvPr>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85;p54">
              <a:extLst>
                <a:ext uri="{FF2B5EF4-FFF2-40B4-BE49-F238E27FC236}">
                  <a16:creationId xmlns:a16="http://schemas.microsoft.com/office/drawing/2014/main" id="{983C1E0A-3686-4AA4-831B-2AB5BDB1E2FC}"/>
                </a:ext>
              </a:extLst>
            </p:cNvPr>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8723;p54">
            <a:extLst>
              <a:ext uri="{FF2B5EF4-FFF2-40B4-BE49-F238E27FC236}">
                <a16:creationId xmlns:a16="http://schemas.microsoft.com/office/drawing/2014/main" id="{0614902B-6F88-40CA-844D-5226F87AA4EF}"/>
              </a:ext>
            </a:extLst>
          </p:cNvPr>
          <p:cNvGrpSpPr/>
          <p:nvPr/>
        </p:nvGrpSpPr>
        <p:grpSpPr>
          <a:xfrm>
            <a:off x="1431038" y="2982122"/>
            <a:ext cx="286178" cy="303359"/>
            <a:chOff x="-5995925" y="2757850"/>
            <a:chExt cx="275675" cy="292225"/>
          </a:xfrm>
        </p:grpSpPr>
        <p:sp>
          <p:nvSpPr>
            <p:cNvPr id="42" name="Google Shape;8724;p54">
              <a:extLst>
                <a:ext uri="{FF2B5EF4-FFF2-40B4-BE49-F238E27FC236}">
                  <a16:creationId xmlns:a16="http://schemas.microsoft.com/office/drawing/2014/main" id="{E60109E0-0433-434A-A67A-F12775B396ED}"/>
                </a:ext>
              </a:extLst>
            </p:cNvPr>
            <p:cNvSpPr/>
            <p:nvPr/>
          </p:nvSpPr>
          <p:spPr>
            <a:xfrm>
              <a:off x="-5995925" y="2757850"/>
              <a:ext cx="275675" cy="292225"/>
            </a:xfrm>
            <a:custGeom>
              <a:avLst/>
              <a:gdLst/>
              <a:ahLst/>
              <a:cxnLst/>
              <a:rect l="l" t="t" r="r" b="b"/>
              <a:pathLst>
                <a:path w="11027" h="11689" extrusionOk="0">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25;p54">
              <a:extLst>
                <a:ext uri="{FF2B5EF4-FFF2-40B4-BE49-F238E27FC236}">
                  <a16:creationId xmlns:a16="http://schemas.microsoft.com/office/drawing/2014/main" id="{EA3A4247-1EBA-40FD-AD58-B3815CA6EEC1}"/>
                </a:ext>
              </a:extLst>
            </p:cNvPr>
            <p:cNvSpPr/>
            <p:nvPr/>
          </p:nvSpPr>
          <p:spPr>
            <a:xfrm>
              <a:off x="-5892750" y="2808250"/>
              <a:ext cx="137850" cy="69350"/>
            </a:xfrm>
            <a:custGeom>
              <a:avLst/>
              <a:gdLst/>
              <a:ahLst/>
              <a:cxnLst/>
              <a:rect l="l" t="t" r="r" b="b"/>
              <a:pathLst>
                <a:path w="5514" h="2774" extrusionOk="0">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26;p54">
              <a:extLst>
                <a:ext uri="{FF2B5EF4-FFF2-40B4-BE49-F238E27FC236}">
                  <a16:creationId xmlns:a16="http://schemas.microsoft.com/office/drawing/2014/main" id="{07CEDE83-1643-4E42-ADF0-9C4FF7B6817D}"/>
                </a:ext>
              </a:extLst>
            </p:cNvPr>
            <p:cNvSpPr/>
            <p:nvPr/>
          </p:nvSpPr>
          <p:spPr>
            <a:xfrm>
              <a:off x="-5891975" y="2895675"/>
              <a:ext cx="34700" cy="17375"/>
            </a:xfrm>
            <a:custGeom>
              <a:avLst/>
              <a:gdLst/>
              <a:ahLst/>
              <a:cxnLst/>
              <a:rect l="l" t="t" r="r" b="b"/>
              <a:pathLst>
                <a:path w="1388" h="695" extrusionOk="0">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727;p54">
              <a:extLst>
                <a:ext uri="{FF2B5EF4-FFF2-40B4-BE49-F238E27FC236}">
                  <a16:creationId xmlns:a16="http://schemas.microsoft.com/office/drawing/2014/main" id="{15BF3B30-36AA-438F-8B0B-09ED4164F88B}"/>
                </a:ext>
              </a:extLst>
            </p:cNvPr>
            <p:cNvSpPr/>
            <p:nvPr/>
          </p:nvSpPr>
          <p:spPr>
            <a:xfrm>
              <a:off x="-5891975" y="2928775"/>
              <a:ext cx="34700" cy="18125"/>
            </a:xfrm>
            <a:custGeom>
              <a:avLst/>
              <a:gdLst/>
              <a:ahLst/>
              <a:cxnLst/>
              <a:rect l="l" t="t" r="r" b="b"/>
              <a:pathLst>
                <a:path w="1388" h="725" extrusionOk="0">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728;p54">
              <a:extLst>
                <a:ext uri="{FF2B5EF4-FFF2-40B4-BE49-F238E27FC236}">
                  <a16:creationId xmlns:a16="http://schemas.microsoft.com/office/drawing/2014/main" id="{4650E6F9-1454-4D7E-BC17-26EAD016D653}"/>
                </a:ext>
              </a:extLst>
            </p:cNvPr>
            <p:cNvSpPr/>
            <p:nvPr/>
          </p:nvSpPr>
          <p:spPr>
            <a:xfrm>
              <a:off x="-58407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729;p54">
              <a:extLst>
                <a:ext uri="{FF2B5EF4-FFF2-40B4-BE49-F238E27FC236}">
                  <a16:creationId xmlns:a16="http://schemas.microsoft.com/office/drawing/2014/main" id="{6DDCCFDD-8A7E-41E8-96DE-91581D8A07DB}"/>
                </a:ext>
              </a:extLst>
            </p:cNvPr>
            <p:cNvSpPr/>
            <p:nvPr/>
          </p:nvSpPr>
          <p:spPr>
            <a:xfrm>
              <a:off x="-58407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730;p54">
              <a:extLst>
                <a:ext uri="{FF2B5EF4-FFF2-40B4-BE49-F238E27FC236}">
                  <a16:creationId xmlns:a16="http://schemas.microsoft.com/office/drawing/2014/main" id="{6377F769-172B-4C16-950F-6F38515C4A9A}"/>
                </a:ext>
              </a:extLst>
            </p:cNvPr>
            <p:cNvSpPr/>
            <p:nvPr/>
          </p:nvSpPr>
          <p:spPr>
            <a:xfrm>
              <a:off x="-57895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731;p54">
              <a:extLst>
                <a:ext uri="{FF2B5EF4-FFF2-40B4-BE49-F238E27FC236}">
                  <a16:creationId xmlns:a16="http://schemas.microsoft.com/office/drawing/2014/main" id="{0D4453CF-0E61-4CE1-9E8B-F2086A192712}"/>
                </a:ext>
              </a:extLst>
            </p:cNvPr>
            <p:cNvSpPr/>
            <p:nvPr/>
          </p:nvSpPr>
          <p:spPr>
            <a:xfrm>
              <a:off x="-57895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732;p54">
              <a:extLst>
                <a:ext uri="{FF2B5EF4-FFF2-40B4-BE49-F238E27FC236}">
                  <a16:creationId xmlns:a16="http://schemas.microsoft.com/office/drawing/2014/main" id="{2BDD5CF4-0735-4C46-9388-61216CD894F9}"/>
                </a:ext>
              </a:extLst>
            </p:cNvPr>
            <p:cNvSpPr/>
            <p:nvPr/>
          </p:nvSpPr>
          <p:spPr>
            <a:xfrm>
              <a:off x="-5858100" y="2998075"/>
              <a:ext cx="68550" cy="17350"/>
            </a:xfrm>
            <a:custGeom>
              <a:avLst/>
              <a:gdLst/>
              <a:ahLst/>
              <a:cxnLst/>
              <a:rect l="l" t="t" r="r" b="b"/>
              <a:pathLst>
                <a:path w="2742" h="694" extrusionOk="0">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9076;p54">
            <a:extLst>
              <a:ext uri="{FF2B5EF4-FFF2-40B4-BE49-F238E27FC236}">
                <a16:creationId xmlns:a16="http://schemas.microsoft.com/office/drawing/2014/main" id="{F73C8E78-1281-480E-AE80-CC3FF4995066}"/>
              </a:ext>
            </a:extLst>
          </p:cNvPr>
          <p:cNvGrpSpPr/>
          <p:nvPr/>
        </p:nvGrpSpPr>
        <p:grpSpPr>
          <a:xfrm>
            <a:off x="1634195" y="2354167"/>
            <a:ext cx="302373" cy="300011"/>
            <a:chOff x="6790450" y="3119050"/>
            <a:chExt cx="262750" cy="260675"/>
          </a:xfrm>
        </p:grpSpPr>
        <p:sp>
          <p:nvSpPr>
            <p:cNvPr id="52" name="Google Shape;9077;p54">
              <a:extLst>
                <a:ext uri="{FF2B5EF4-FFF2-40B4-BE49-F238E27FC236}">
                  <a16:creationId xmlns:a16="http://schemas.microsoft.com/office/drawing/2014/main" id="{8C7A34F6-0B58-458E-B7EB-69EEB2711BE1}"/>
                </a:ext>
              </a:extLst>
            </p:cNvPr>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078;p54">
              <a:extLst>
                <a:ext uri="{FF2B5EF4-FFF2-40B4-BE49-F238E27FC236}">
                  <a16:creationId xmlns:a16="http://schemas.microsoft.com/office/drawing/2014/main" id="{FCBBFDE3-1DF6-4616-9C94-7191A38AFBD6}"/>
                </a:ext>
              </a:extLst>
            </p:cNvPr>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9170;p54">
            <a:extLst>
              <a:ext uri="{FF2B5EF4-FFF2-40B4-BE49-F238E27FC236}">
                <a16:creationId xmlns:a16="http://schemas.microsoft.com/office/drawing/2014/main" id="{0FF97F5A-3265-4B13-BFB2-D26BFEC850EE}"/>
              </a:ext>
            </a:extLst>
          </p:cNvPr>
          <p:cNvSpPr/>
          <p:nvPr/>
        </p:nvSpPr>
        <p:spPr>
          <a:xfrm>
            <a:off x="1132079" y="4296494"/>
            <a:ext cx="292936" cy="292936"/>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9171;p54">
            <a:extLst>
              <a:ext uri="{FF2B5EF4-FFF2-40B4-BE49-F238E27FC236}">
                <a16:creationId xmlns:a16="http://schemas.microsoft.com/office/drawing/2014/main" id="{D64E2C42-EE2C-41BC-8F25-B0D49C098FFA}"/>
              </a:ext>
            </a:extLst>
          </p:cNvPr>
          <p:cNvGrpSpPr/>
          <p:nvPr/>
        </p:nvGrpSpPr>
        <p:grpSpPr>
          <a:xfrm>
            <a:off x="588027" y="3322299"/>
            <a:ext cx="292947" cy="292918"/>
            <a:chOff x="812101" y="2571761"/>
            <a:chExt cx="417066" cy="417024"/>
          </a:xfrm>
        </p:grpSpPr>
        <p:sp>
          <p:nvSpPr>
            <p:cNvPr id="56" name="Google Shape;9172;p54">
              <a:extLst>
                <a:ext uri="{FF2B5EF4-FFF2-40B4-BE49-F238E27FC236}">
                  <a16:creationId xmlns:a16="http://schemas.microsoft.com/office/drawing/2014/main" id="{7817F600-091D-4522-AA09-3A2F0FCCB9AF}"/>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173;p54">
              <a:extLst>
                <a:ext uri="{FF2B5EF4-FFF2-40B4-BE49-F238E27FC236}">
                  <a16:creationId xmlns:a16="http://schemas.microsoft.com/office/drawing/2014/main" id="{20CFEE48-BCF0-4DA6-A274-8566854EB2B5}"/>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174;p54">
              <a:extLst>
                <a:ext uri="{FF2B5EF4-FFF2-40B4-BE49-F238E27FC236}">
                  <a16:creationId xmlns:a16="http://schemas.microsoft.com/office/drawing/2014/main" id="{6551E839-E411-4CE0-A029-7D562FB87D56}"/>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175;p54">
              <a:extLst>
                <a:ext uri="{FF2B5EF4-FFF2-40B4-BE49-F238E27FC236}">
                  <a16:creationId xmlns:a16="http://schemas.microsoft.com/office/drawing/2014/main" id="{07E2ED91-7AE8-40B6-93F3-30265F597216}"/>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9176;p54">
            <a:extLst>
              <a:ext uri="{FF2B5EF4-FFF2-40B4-BE49-F238E27FC236}">
                <a16:creationId xmlns:a16="http://schemas.microsoft.com/office/drawing/2014/main" id="{487D19F8-5C0A-4E59-BE55-33E558E70D83}"/>
              </a:ext>
            </a:extLst>
          </p:cNvPr>
          <p:cNvGrpSpPr/>
          <p:nvPr/>
        </p:nvGrpSpPr>
        <p:grpSpPr>
          <a:xfrm>
            <a:off x="8169358" y="3459325"/>
            <a:ext cx="292918" cy="292918"/>
            <a:chOff x="1323129" y="2571761"/>
            <a:chExt cx="417024" cy="417024"/>
          </a:xfrm>
        </p:grpSpPr>
        <p:sp>
          <p:nvSpPr>
            <p:cNvPr id="61" name="Google Shape;9177;p54">
              <a:extLst>
                <a:ext uri="{FF2B5EF4-FFF2-40B4-BE49-F238E27FC236}">
                  <a16:creationId xmlns:a16="http://schemas.microsoft.com/office/drawing/2014/main" id="{7521C017-8095-41C8-922B-98DBBAAFDE2E}"/>
                </a:ext>
              </a:extLst>
            </p:cNvPr>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178;p54">
              <a:extLst>
                <a:ext uri="{FF2B5EF4-FFF2-40B4-BE49-F238E27FC236}">
                  <a16:creationId xmlns:a16="http://schemas.microsoft.com/office/drawing/2014/main" id="{490372D4-F120-4C15-8F63-603D2A684E58}"/>
                </a:ext>
              </a:extLst>
            </p:cNvPr>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179;p54">
              <a:extLst>
                <a:ext uri="{FF2B5EF4-FFF2-40B4-BE49-F238E27FC236}">
                  <a16:creationId xmlns:a16="http://schemas.microsoft.com/office/drawing/2014/main" id="{B4377407-2FA9-4B75-A03C-9745E7940766}"/>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180;p54">
              <a:extLst>
                <a:ext uri="{FF2B5EF4-FFF2-40B4-BE49-F238E27FC236}">
                  <a16:creationId xmlns:a16="http://schemas.microsoft.com/office/drawing/2014/main" id="{753DD0A7-20D9-47EB-9C74-9F71D04B000A}"/>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9105;p54">
            <a:extLst>
              <a:ext uri="{FF2B5EF4-FFF2-40B4-BE49-F238E27FC236}">
                <a16:creationId xmlns:a16="http://schemas.microsoft.com/office/drawing/2014/main" id="{1E24A48E-BDAD-4092-A100-6C94583DB8E7}"/>
              </a:ext>
            </a:extLst>
          </p:cNvPr>
          <p:cNvGrpSpPr/>
          <p:nvPr/>
        </p:nvGrpSpPr>
        <p:grpSpPr>
          <a:xfrm>
            <a:off x="7290396" y="3129192"/>
            <a:ext cx="279490" cy="279490"/>
            <a:chOff x="4417380" y="1687279"/>
            <a:chExt cx="397907" cy="397907"/>
          </a:xfrm>
        </p:grpSpPr>
        <p:sp>
          <p:nvSpPr>
            <p:cNvPr id="66" name="Google Shape;9106;p54">
              <a:extLst>
                <a:ext uri="{FF2B5EF4-FFF2-40B4-BE49-F238E27FC236}">
                  <a16:creationId xmlns:a16="http://schemas.microsoft.com/office/drawing/2014/main" id="{3F82876D-4774-4C47-B4DD-FB876383CA30}"/>
                </a:ext>
              </a:extLst>
            </p:cNvPr>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107;p54">
              <a:extLst>
                <a:ext uri="{FF2B5EF4-FFF2-40B4-BE49-F238E27FC236}">
                  <a16:creationId xmlns:a16="http://schemas.microsoft.com/office/drawing/2014/main" id="{8EAA4507-F7EB-4744-B09C-B3FF12FDD30D}"/>
                </a:ext>
              </a:extLst>
            </p:cNvPr>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9114;p54">
            <a:extLst>
              <a:ext uri="{FF2B5EF4-FFF2-40B4-BE49-F238E27FC236}">
                <a16:creationId xmlns:a16="http://schemas.microsoft.com/office/drawing/2014/main" id="{BF80C68A-D604-426A-8474-96121412F32D}"/>
              </a:ext>
            </a:extLst>
          </p:cNvPr>
          <p:cNvGrpSpPr/>
          <p:nvPr/>
        </p:nvGrpSpPr>
        <p:grpSpPr>
          <a:xfrm>
            <a:off x="7664764" y="3129192"/>
            <a:ext cx="279490" cy="279490"/>
            <a:chOff x="4933458" y="1687279"/>
            <a:chExt cx="397907" cy="397907"/>
          </a:xfrm>
        </p:grpSpPr>
        <p:sp>
          <p:nvSpPr>
            <p:cNvPr id="69" name="Google Shape;9115;p54">
              <a:extLst>
                <a:ext uri="{FF2B5EF4-FFF2-40B4-BE49-F238E27FC236}">
                  <a16:creationId xmlns:a16="http://schemas.microsoft.com/office/drawing/2014/main" id="{8FFA9E06-6E2E-4615-8F1A-0FF382E60F4A}"/>
                </a:ext>
              </a:extLst>
            </p:cNvPr>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116;p54">
              <a:extLst>
                <a:ext uri="{FF2B5EF4-FFF2-40B4-BE49-F238E27FC236}">
                  <a16:creationId xmlns:a16="http://schemas.microsoft.com/office/drawing/2014/main" id="{9413BF9E-D1C9-4482-AECF-574D519B55F4}"/>
                </a:ext>
              </a:extLst>
            </p:cNvPr>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73911"/>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a:t>다중 출력 모델</a:t>
            </a:r>
            <a:endParaRPr dirty="0"/>
          </a:p>
        </p:txBody>
      </p:sp>
      <p:cxnSp>
        <p:nvCxnSpPr>
          <p:cNvPr id="287" name="Google Shape;287;p23"/>
          <p:cNvCxnSpPr/>
          <p:nvPr/>
        </p:nvCxnSpPr>
        <p:spPr>
          <a:xfrm>
            <a:off x="311700" y="621061"/>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6" name="그림 25">
            <a:extLst>
              <a:ext uri="{FF2B5EF4-FFF2-40B4-BE49-F238E27FC236}">
                <a16:creationId xmlns:a16="http://schemas.microsoft.com/office/drawing/2014/main" id="{999F866D-9475-45A7-8CFA-28AB13E3C0F2}"/>
              </a:ext>
            </a:extLst>
          </p:cNvPr>
          <p:cNvPicPr>
            <a:picLocks noChangeAspect="1"/>
          </p:cNvPicPr>
          <p:nvPr/>
        </p:nvPicPr>
        <p:blipFill>
          <a:blip r:embed="rId3"/>
          <a:stretch>
            <a:fillRect/>
          </a:stretch>
        </p:blipFill>
        <p:spPr>
          <a:xfrm>
            <a:off x="1466849" y="2535978"/>
            <a:ext cx="6210300" cy="1095375"/>
          </a:xfrm>
          <a:prstGeom prst="rect">
            <a:avLst/>
          </a:prstGeom>
        </p:spPr>
      </p:pic>
      <p:pic>
        <p:nvPicPr>
          <p:cNvPr id="28" name="그림 27">
            <a:extLst>
              <a:ext uri="{FF2B5EF4-FFF2-40B4-BE49-F238E27FC236}">
                <a16:creationId xmlns:a16="http://schemas.microsoft.com/office/drawing/2014/main" id="{F3709D36-434A-4B12-82B4-01B4FA3710C4}"/>
              </a:ext>
            </a:extLst>
          </p:cNvPr>
          <p:cNvPicPr>
            <a:picLocks noChangeAspect="1"/>
          </p:cNvPicPr>
          <p:nvPr/>
        </p:nvPicPr>
        <p:blipFill>
          <a:blip r:embed="rId4"/>
          <a:stretch>
            <a:fillRect/>
          </a:stretch>
        </p:blipFill>
        <p:spPr>
          <a:xfrm>
            <a:off x="1443037" y="1539841"/>
            <a:ext cx="6257925" cy="676275"/>
          </a:xfrm>
          <a:prstGeom prst="rect">
            <a:avLst/>
          </a:prstGeom>
        </p:spPr>
      </p:pic>
    </p:spTree>
    <p:extLst>
      <p:ext uri="{BB962C8B-B14F-4D97-AF65-F5344CB8AC3E}">
        <p14:creationId xmlns:p14="http://schemas.microsoft.com/office/powerpoint/2010/main" val="351108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4"/>
          <p:cNvSpPr txBox="1">
            <a:spLocks noGrp="1"/>
          </p:cNvSpPr>
          <p:nvPr>
            <p:ph type="ctrTitle"/>
          </p:nvPr>
        </p:nvSpPr>
        <p:spPr>
          <a:xfrm>
            <a:off x="2741761" y="1668700"/>
            <a:ext cx="4092172"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a:solidFill>
                  <a:srgbClr val="FFFFFF"/>
                </a:solidFill>
              </a:rPr>
              <a:t>층으로 구성된 </a:t>
            </a:r>
            <a:r>
              <a:rPr lang="ko-KR" altLang="en-US" dirty="0" err="1">
                <a:solidFill>
                  <a:srgbClr val="FFFFFF"/>
                </a:solidFill>
              </a:rPr>
              <a:t>비순환</a:t>
            </a:r>
            <a:r>
              <a:rPr lang="ko-KR" altLang="en-US" dirty="0">
                <a:solidFill>
                  <a:srgbClr val="FFFFFF"/>
                </a:solidFill>
              </a:rPr>
              <a:t> 유향 그래프</a:t>
            </a:r>
            <a:endParaRPr dirty="0">
              <a:solidFill>
                <a:srgbClr val="FFFFFF"/>
              </a:solidFill>
            </a:endParaRPr>
          </a:p>
        </p:txBody>
      </p:sp>
      <p:sp>
        <p:nvSpPr>
          <p:cNvPr id="293" name="Google Shape;293;p24"/>
          <p:cNvSpPr txBox="1">
            <a:spLocks noGrp="1"/>
          </p:cNvSpPr>
          <p:nvPr>
            <p:ph type="subTitle" idx="1"/>
          </p:nvPr>
        </p:nvSpPr>
        <p:spPr>
          <a:xfrm>
            <a:off x="3059097" y="2505744"/>
            <a:ext cx="3457500" cy="1420500"/>
          </a:xfrm>
          <a:prstGeom prst="rect">
            <a:avLst/>
          </a:prstGeom>
        </p:spPr>
        <p:txBody>
          <a:bodyPr spcFirstLastPara="1" wrap="square" lIns="91425" tIns="91425" rIns="91425" bIns="91425" anchor="t" anchorCtr="0">
            <a:noAutofit/>
          </a:bodyPr>
          <a:lstStyle/>
          <a:p>
            <a:pPr marL="228600" lvl="0" indent="-228600" rtl="0">
              <a:spcBef>
                <a:spcPts val="0"/>
              </a:spcBef>
              <a:spcAft>
                <a:spcPts val="0"/>
              </a:spcAft>
              <a:buAutoNum type="arabicPeriod"/>
            </a:pPr>
            <a:r>
              <a:rPr lang="ko-KR" altLang="en-US" dirty="0">
                <a:solidFill>
                  <a:srgbClr val="FFFFFF"/>
                </a:solidFill>
              </a:rPr>
              <a:t>내부 토폴로지가 복잡한 네트워크</a:t>
            </a:r>
            <a:endParaRPr lang="en-US" altLang="ko-KR" dirty="0">
              <a:solidFill>
                <a:srgbClr val="FFFFFF"/>
              </a:solidFill>
            </a:endParaRPr>
          </a:p>
          <a:p>
            <a:pPr marL="228600" lvl="0" indent="-228600" rtl="0">
              <a:spcBef>
                <a:spcPts val="0"/>
              </a:spcBef>
              <a:spcAft>
                <a:spcPts val="0"/>
              </a:spcAft>
              <a:buAutoNum type="arabicPeriod"/>
            </a:pPr>
            <a:r>
              <a:rPr lang="ko-KR" altLang="en-US" dirty="0"/>
              <a:t>원형을 띨 수 없음</a:t>
            </a:r>
            <a:r>
              <a:rPr lang="en-US" altLang="ko-KR" dirty="0"/>
              <a:t>. </a:t>
            </a:r>
            <a:r>
              <a:rPr lang="ko-KR" altLang="en-US" dirty="0" err="1"/>
              <a:t>텐서</a:t>
            </a:r>
            <a:r>
              <a:rPr lang="ko-KR" altLang="en-US" dirty="0"/>
              <a:t> </a:t>
            </a:r>
            <a:r>
              <a:rPr lang="en-US" altLang="ko-KR" dirty="0"/>
              <a:t>x</a:t>
            </a:r>
            <a:r>
              <a:rPr lang="ko-KR" altLang="en-US" dirty="0"/>
              <a:t>가 자기 자신을 출력하는 층의 입력이 될 수 없음</a:t>
            </a:r>
            <a:endParaRPr lang="en-US" altLang="ko-KR" dirty="0"/>
          </a:p>
          <a:p>
            <a:pPr marL="228600" lvl="0" indent="-228600" rtl="0">
              <a:spcBef>
                <a:spcPts val="0"/>
              </a:spcBef>
              <a:spcAft>
                <a:spcPts val="0"/>
              </a:spcAft>
              <a:buAutoNum type="arabicPeriod"/>
            </a:pPr>
            <a:r>
              <a:rPr lang="ko-KR" altLang="en-US" dirty="0"/>
              <a:t>만들 수 있는 루프는 순환 층의 내부에 있는 것 뿐</a:t>
            </a:r>
            <a:endParaRPr lang="en-US" altLang="ko-KR" dirty="0"/>
          </a:p>
          <a:p>
            <a:pPr marL="228600" lvl="0" indent="-228600" rtl="0">
              <a:spcBef>
                <a:spcPts val="0"/>
              </a:spcBef>
              <a:spcAft>
                <a:spcPts val="0"/>
              </a:spcAft>
              <a:buAutoNum type="arabicPeriod"/>
            </a:pPr>
            <a:endParaRPr dirty="0">
              <a:solidFill>
                <a:srgbClr val="FFFFFF"/>
              </a:solidFill>
            </a:endParaRPr>
          </a:p>
        </p:txBody>
      </p:sp>
      <p:cxnSp>
        <p:nvCxnSpPr>
          <p:cNvPr id="294" name="Google Shape;294;p24"/>
          <p:cNvCxnSpPr>
            <a:cxnSpLocks/>
          </p:cNvCxnSpPr>
          <p:nvPr/>
        </p:nvCxnSpPr>
        <p:spPr>
          <a:xfrm>
            <a:off x="2559276" y="2275300"/>
            <a:ext cx="4425915"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73911"/>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err="1"/>
              <a:t>인셉션</a:t>
            </a:r>
            <a:r>
              <a:rPr lang="ko-KR" altLang="en-US" dirty="0"/>
              <a:t> 모듈</a:t>
            </a:r>
            <a:endParaRPr dirty="0"/>
          </a:p>
        </p:txBody>
      </p:sp>
      <p:cxnSp>
        <p:nvCxnSpPr>
          <p:cNvPr id="287" name="Google Shape;287;p23"/>
          <p:cNvCxnSpPr/>
          <p:nvPr/>
        </p:nvCxnSpPr>
        <p:spPr>
          <a:xfrm>
            <a:off x="311700" y="621061"/>
            <a:ext cx="8520600" cy="0"/>
          </a:xfrm>
          <a:prstGeom prst="straightConnector1">
            <a:avLst/>
          </a:prstGeom>
          <a:noFill/>
          <a:ln w="9525" cap="flat" cmpd="sng">
            <a:solidFill>
              <a:schemeClr val="accent1"/>
            </a:solidFill>
            <a:prstDash val="solid"/>
            <a:round/>
            <a:headEnd type="none" w="med" len="med"/>
            <a:tailEnd type="none" w="med" len="med"/>
          </a:ln>
        </p:spPr>
      </p:cxnSp>
      <p:sp>
        <p:nvSpPr>
          <p:cNvPr id="7" name="Google Shape;293;p24">
            <a:extLst>
              <a:ext uri="{FF2B5EF4-FFF2-40B4-BE49-F238E27FC236}">
                <a16:creationId xmlns:a16="http://schemas.microsoft.com/office/drawing/2014/main" id="{68B7D344-3043-4024-98C3-19B2364C4D9F}"/>
              </a:ext>
            </a:extLst>
          </p:cNvPr>
          <p:cNvSpPr txBox="1">
            <a:spLocks noGrp="1"/>
          </p:cNvSpPr>
          <p:nvPr>
            <p:ph type="subTitle" idx="1"/>
          </p:nvPr>
        </p:nvSpPr>
        <p:spPr>
          <a:xfrm>
            <a:off x="673769" y="922193"/>
            <a:ext cx="8167723" cy="3039345"/>
          </a:xfrm>
          <a:prstGeom prst="rect">
            <a:avLst/>
          </a:prstGeom>
        </p:spPr>
        <p:txBody>
          <a:bodyPr spcFirstLastPara="1" wrap="square" lIns="91425" tIns="91425" rIns="91425" bIns="91425" anchor="t" anchorCtr="0">
            <a:noAutofit/>
          </a:bodyPr>
          <a:lstStyle/>
          <a:p>
            <a:pPr marL="228600" lvl="0" indent="-228600" algn="l" rtl="0">
              <a:lnSpc>
                <a:spcPct val="250000"/>
              </a:lnSpc>
              <a:spcBef>
                <a:spcPts val="0"/>
              </a:spcBef>
              <a:spcAft>
                <a:spcPts val="0"/>
              </a:spcAft>
              <a:buAutoNum type="arabicPeriod"/>
            </a:pPr>
            <a:r>
              <a:rPr lang="ko-KR" altLang="en-US" sz="1200" b="1" dirty="0">
                <a:solidFill>
                  <a:srgbClr val="FFFFFF"/>
                </a:solidFill>
                <a:effectLst>
                  <a:outerShdw blurRad="38100" dist="38100" dir="2700000" algn="tl">
                    <a:srgbClr val="000000">
                      <a:alpha val="43137"/>
                    </a:srgbClr>
                  </a:outerShdw>
                </a:effectLst>
              </a:rPr>
              <a:t>나란히 분리된 가지를 따라 모듈을 쌓아 독립된 작은 네트워크처럼 구성</a:t>
            </a:r>
            <a:endParaRPr lang="en-US" altLang="ko-KR" sz="1200" b="1" dirty="0">
              <a:solidFill>
                <a:srgbClr val="FFFFFF"/>
              </a:solidFill>
              <a:effectLst>
                <a:outerShdw blurRad="38100" dist="38100" dir="2700000" algn="tl">
                  <a:srgbClr val="000000">
                    <a:alpha val="43137"/>
                  </a:srgbClr>
                </a:outerShdw>
              </a:effectLst>
            </a:endParaRPr>
          </a:p>
          <a:p>
            <a:pPr marL="228600" lvl="0" indent="-228600" algn="l" rtl="0">
              <a:lnSpc>
                <a:spcPct val="250000"/>
              </a:lnSpc>
              <a:spcBef>
                <a:spcPts val="0"/>
              </a:spcBef>
              <a:spcAft>
                <a:spcPts val="0"/>
              </a:spcAft>
              <a:buAutoNum type="arabicPeriod"/>
            </a:pPr>
            <a:r>
              <a:rPr lang="ko-KR" altLang="en-US" sz="1200" b="1" dirty="0">
                <a:effectLst>
                  <a:outerShdw blurRad="38100" dist="38100" dir="2700000" algn="tl">
                    <a:srgbClr val="000000">
                      <a:alpha val="43137"/>
                    </a:srgbClr>
                  </a:outerShdw>
                </a:effectLst>
              </a:rPr>
              <a:t>가장 기본적인 </a:t>
            </a:r>
            <a:r>
              <a:rPr lang="ko-KR" altLang="en-US" sz="1200" b="1" dirty="0" err="1">
                <a:effectLst>
                  <a:outerShdw blurRad="38100" dist="38100" dir="2700000" algn="tl">
                    <a:srgbClr val="000000">
                      <a:alpha val="43137"/>
                    </a:srgbClr>
                  </a:outerShdw>
                </a:effectLst>
              </a:rPr>
              <a:t>인셉션</a:t>
            </a:r>
            <a:r>
              <a:rPr lang="ko-KR" altLang="en-US" sz="1200" b="1" dirty="0">
                <a:effectLst>
                  <a:outerShdw blurRad="38100" dist="38100" dir="2700000" algn="tl">
                    <a:srgbClr val="000000">
                      <a:alpha val="43137"/>
                    </a:srgbClr>
                  </a:outerShdw>
                </a:effectLst>
              </a:rPr>
              <a:t> 모듈 형태는 </a:t>
            </a:r>
            <a:r>
              <a:rPr lang="en-US" altLang="ko-KR" sz="1200" b="1" dirty="0">
                <a:effectLst>
                  <a:outerShdw blurRad="38100" dist="38100" dir="2700000" algn="tl">
                    <a:srgbClr val="000000">
                      <a:alpha val="43137"/>
                    </a:srgbClr>
                  </a:outerShdw>
                </a:effectLst>
              </a:rPr>
              <a:t>3~4</a:t>
            </a:r>
            <a:r>
              <a:rPr lang="ko-KR" altLang="en-US" sz="1200" b="1" dirty="0">
                <a:effectLst>
                  <a:outerShdw blurRad="38100" dist="38100" dir="2700000" algn="tl">
                    <a:srgbClr val="000000">
                      <a:alpha val="43137"/>
                    </a:srgbClr>
                  </a:outerShdw>
                </a:effectLst>
              </a:rPr>
              <a:t>개의 가지를 가짐</a:t>
            </a:r>
            <a:endParaRPr lang="en-US" altLang="ko-KR" sz="1200" b="1" dirty="0">
              <a:effectLst>
                <a:outerShdw blurRad="38100" dist="38100" dir="2700000" algn="tl">
                  <a:srgbClr val="000000">
                    <a:alpha val="43137"/>
                  </a:srgbClr>
                </a:outerShdw>
              </a:effectLst>
            </a:endParaRPr>
          </a:p>
          <a:p>
            <a:pPr marL="228600" lvl="0" indent="-228600" algn="l" rtl="0">
              <a:lnSpc>
                <a:spcPct val="250000"/>
              </a:lnSpc>
              <a:spcBef>
                <a:spcPts val="0"/>
              </a:spcBef>
              <a:spcAft>
                <a:spcPts val="0"/>
              </a:spcAft>
              <a:buAutoNum type="arabicPeriod"/>
            </a:pPr>
            <a:r>
              <a:rPr lang="en-US" sz="1200" b="1" dirty="0">
                <a:solidFill>
                  <a:srgbClr val="FFFFFF"/>
                </a:solidFill>
                <a:effectLst>
                  <a:outerShdw blurRad="38100" dist="38100" dir="2700000" algn="tl">
                    <a:srgbClr val="000000">
                      <a:alpha val="43137"/>
                    </a:srgbClr>
                  </a:outerShdw>
                </a:effectLst>
              </a:rPr>
              <a:t>1X1 </a:t>
            </a:r>
            <a:r>
              <a:rPr lang="ko-KR" altLang="en-US" sz="1200" b="1" dirty="0" err="1">
                <a:solidFill>
                  <a:srgbClr val="FFFFFF"/>
                </a:solidFill>
                <a:effectLst>
                  <a:outerShdw blurRad="38100" dist="38100" dir="2700000" algn="tl">
                    <a:srgbClr val="000000">
                      <a:alpha val="43137"/>
                    </a:srgbClr>
                  </a:outerShdw>
                </a:effectLst>
              </a:rPr>
              <a:t>합성곱으로</a:t>
            </a:r>
            <a:r>
              <a:rPr lang="ko-KR" altLang="en-US" sz="1200" b="1" dirty="0">
                <a:solidFill>
                  <a:srgbClr val="FFFFFF"/>
                </a:solidFill>
                <a:effectLst>
                  <a:outerShdw blurRad="38100" dist="38100" dir="2700000" algn="tl">
                    <a:srgbClr val="000000">
                      <a:alpha val="43137"/>
                    </a:srgbClr>
                  </a:outerShdw>
                </a:effectLst>
              </a:rPr>
              <a:t> 시작해서 </a:t>
            </a:r>
            <a:r>
              <a:rPr lang="en-US" altLang="ko-KR" sz="1200" b="1" dirty="0">
                <a:solidFill>
                  <a:srgbClr val="FFFFFF"/>
                </a:solidFill>
                <a:effectLst>
                  <a:outerShdw blurRad="38100" dist="38100" dir="2700000" algn="tl">
                    <a:srgbClr val="000000">
                      <a:alpha val="43137"/>
                    </a:srgbClr>
                  </a:outerShdw>
                </a:effectLst>
              </a:rPr>
              <a:t>3X3 </a:t>
            </a:r>
            <a:r>
              <a:rPr lang="ko-KR" altLang="en-US" sz="1200" b="1" dirty="0" err="1">
                <a:solidFill>
                  <a:srgbClr val="FFFFFF"/>
                </a:solidFill>
                <a:effectLst>
                  <a:outerShdw blurRad="38100" dist="38100" dir="2700000" algn="tl">
                    <a:srgbClr val="000000">
                      <a:alpha val="43137"/>
                    </a:srgbClr>
                  </a:outerShdw>
                </a:effectLst>
              </a:rPr>
              <a:t>합성곱이</a:t>
            </a:r>
            <a:r>
              <a:rPr lang="ko-KR" altLang="en-US" sz="1200" b="1" dirty="0">
                <a:solidFill>
                  <a:srgbClr val="FFFFFF"/>
                </a:solidFill>
                <a:effectLst>
                  <a:outerShdw blurRad="38100" dist="38100" dir="2700000" algn="tl">
                    <a:srgbClr val="000000">
                      <a:alpha val="43137"/>
                    </a:srgbClr>
                  </a:outerShdw>
                </a:effectLst>
              </a:rPr>
              <a:t> 뒤따르고 마지막에 전체 출력 특성이 </a:t>
            </a:r>
            <a:r>
              <a:rPr lang="ko-KR" altLang="en-US" sz="1200" b="1" dirty="0" err="1">
                <a:solidFill>
                  <a:srgbClr val="FFFFFF"/>
                </a:solidFill>
                <a:effectLst>
                  <a:outerShdw blurRad="38100" dist="38100" dir="2700000" algn="tl">
                    <a:srgbClr val="000000">
                      <a:alpha val="43137"/>
                    </a:srgbClr>
                  </a:outerShdw>
                </a:effectLst>
              </a:rPr>
              <a:t>합쳐짐</a:t>
            </a:r>
            <a:endParaRPr lang="en-US" altLang="ko-KR" sz="1200" b="1" dirty="0">
              <a:solidFill>
                <a:srgbClr val="FFFFFF"/>
              </a:solidFill>
              <a:effectLst>
                <a:outerShdw blurRad="38100" dist="38100" dir="2700000" algn="tl">
                  <a:srgbClr val="000000">
                    <a:alpha val="43137"/>
                  </a:srgbClr>
                </a:outerShdw>
              </a:effectLst>
            </a:endParaRPr>
          </a:p>
          <a:p>
            <a:pPr marL="228600" lvl="0" indent="-228600" algn="l" rtl="0">
              <a:lnSpc>
                <a:spcPct val="250000"/>
              </a:lnSpc>
              <a:spcBef>
                <a:spcPts val="0"/>
              </a:spcBef>
              <a:spcAft>
                <a:spcPts val="0"/>
              </a:spcAft>
              <a:buAutoNum type="arabicPeriod"/>
            </a:pPr>
            <a:r>
              <a:rPr lang="ko-KR" altLang="en-US" sz="1200" b="1" dirty="0">
                <a:effectLst>
                  <a:outerShdw blurRad="38100" dist="38100" dir="2700000" algn="tl">
                    <a:srgbClr val="000000">
                      <a:alpha val="43137"/>
                    </a:srgbClr>
                  </a:outerShdw>
                </a:effectLst>
              </a:rPr>
              <a:t>네트워크가 따로따로 공간 특성과 </a:t>
            </a:r>
            <a:r>
              <a:rPr lang="ko-KR" altLang="en-US" sz="1200" b="1" dirty="0" err="1">
                <a:effectLst>
                  <a:outerShdw blurRad="38100" dist="38100" dir="2700000" algn="tl">
                    <a:srgbClr val="000000">
                      <a:alpha val="43137"/>
                    </a:srgbClr>
                  </a:outerShdw>
                </a:effectLst>
              </a:rPr>
              <a:t>채녈</a:t>
            </a:r>
            <a:r>
              <a:rPr lang="ko-KR" altLang="en-US" sz="1200" b="1" dirty="0">
                <a:effectLst>
                  <a:outerShdw blurRad="38100" dist="38100" dir="2700000" algn="tl">
                    <a:srgbClr val="000000">
                      <a:alpha val="43137"/>
                    </a:srgbClr>
                  </a:outerShdw>
                </a:effectLst>
              </a:rPr>
              <a:t> 방향의 특성을 학습하도록 도움</a:t>
            </a:r>
            <a:r>
              <a:rPr lang="en-US" altLang="ko-KR" sz="1200" b="1" dirty="0">
                <a:effectLst>
                  <a:outerShdw blurRad="38100" dist="38100" dir="2700000" algn="tl">
                    <a:srgbClr val="000000">
                      <a:alpha val="43137"/>
                    </a:srgbClr>
                  </a:outerShdw>
                </a:effectLst>
              </a:rPr>
              <a:t>(</a:t>
            </a:r>
            <a:r>
              <a:rPr lang="ko-KR" altLang="en-US" sz="1200" b="1" dirty="0">
                <a:effectLst>
                  <a:outerShdw blurRad="38100" dist="38100" dir="2700000" algn="tl">
                    <a:srgbClr val="000000">
                      <a:alpha val="43137"/>
                    </a:srgbClr>
                  </a:outerShdw>
                </a:effectLst>
              </a:rPr>
              <a:t>한꺼번에 학습하는 것보다 효과 높음</a:t>
            </a:r>
            <a:r>
              <a:rPr lang="en-US" altLang="ko-KR" sz="1200" b="1" dirty="0">
                <a:effectLst>
                  <a:outerShdw blurRad="38100" dist="38100" dir="2700000" algn="tl">
                    <a:srgbClr val="000000">
                      <a:alpha val="43137"/>
                    </a:srgbClr>
                  </a:outerShdw>
                </a:effectLst>
              </a:rPr>
              <a:t>)</a:t>
            </a:r>
          </a:p>
          <a:p>
            <a:pPr marL="228600" lvl="0" indent="-228600" algn="l" rtl="0">
              <a:lnSpc>
                <a:spcPct val="250000"/>
              </a:lnSpc>
              <a:spcBef>
                <a:spcPts val="0"/>
              </a:spcBef>
              <a:spcAft>
                <a:spcPts val="0"/>
              </a:spcAft>
              <a:buAutoNum type="arabicPeriod"/>
            </a:pPr>
            <a:r>
              <a:rPr lang="ko-KR" altLang="en-US" sz="1200" b="1" dirty="0">
                <a:solidFill>
                  <a:srgbClr val="FFFFFF"/>
                </a:solidFill>
                <a:effectLst>
                  <a:outerShdw blurRad="38100" dist="38100" dir="2700000" algn="tl">
                    <a:srgbClr val="000000">
                      <a:alpha val="43137"/>
                    </a:srgbClr>
                  </a:outerShdw>
                </a:effectLst>
              </a:rPr>
              <a:t>더 복잡한 </a:t>
            </a:r>
            <a:r>
              <a:rPr lang="ko-KR" altLang="en-US" sz="1200" b="1" dirty="0" err="1">
                <a:solidFill>
                  <a:srgbClr val="FFFFFF"/>
                </a:solidFill>
                <a:effectLst>
                  <a:outerShdw blurRad="38100" dist="38100" dir="2700000" algn="tl">
                    <a:srgbClr val="000000">
                      <a:alpha val="43137"/>
                    </a:srgbClr>
                  </a:outerShdw>
                </a:effectLst>
              </a:rPr>
              <a:t>인셉션</a:t>
            </a:r>
            <a:r>
              <a:rPr lang="ko-KR" altLang="en-US" sz="1200" b="1" dirty="0">
                <a:solidFill>
                  <a:srgbClr val="FFFFFF"/>
                </a:solidFill>
                <a:effectLst>
                  <a:outerShdw blurRad="38100" dist="38100" dir="2700000" algn="tl">
                    <a:srgbClr val="000000">
                      <a:alpha val="43137"/>
                    </a:srgbClr>
                  </a:outerShdw>
                </a:effectLst>
              </a:rPr>
              <a:t> 모듈은 </a:t>
            </a:r>
            <a:r>
              <a:rPr lang="ko-KR" altLang="en-US" sz="1200" b="1" dirty="0" err="1">
                <a:solidFill>
                  <a:srgbClr val="FFFFFF"/>
                </a:solidFill>
                <a:effectLst>
                  <a:outerShdw blurRad="38100" dist="38100" dir="2700000" algn="tl">
                    <a:srgbClr val="000000">
                      <a:alpha val="43137"/>
                    </a:srgbClr>
                  </a:outerShdw>
                </a:effectLst>
              </a:rPr>
              <a:t>풀링</a:t>
            </a:r>
            <a:r>
              <a:rPr lang="ko-KR" altLang="en-US" sz="1200" b="1" dirty="0">
                <a:solidFill>
                  <a:srgbClr val="FFFFFF"/>
                </a:solidFill>
                <a:effectLst>
                  <a:outerShdw blurRad="38100" dist="38100" dir="2700000" algn="tl">
                    <a:srgbClr val="000000">
                      <a:alpha val="43137"/>
                    </a:srgbClr>
                  </a:outerShdw>
                </a:effectLst>
              </a:rPr>
              <a:t> 연산</a:t>
            </a:r>
            <a:r>
              <a:rPr lang="en-US" altLang="ko-KR" sz="1200" b="1" dirty="0">
                <a:solidFill>
                  <a:srgbClr val="FFFFFF"/>
                </a:solidFill>
                <a:effectLst>
                  <a:outerShdw blurRad="38100" dist="38100" dir="2700000" algn="tl">
                    <a:srgbClr val="000000">
                      <a:alpha val="43137"/>
                    </a:srgbClr>
                  </a:outerShdw>
                </a:effectLst>
              </a:rPr>
              <a:t>, </a:t>
            </a:r>
            <a:r>
              <a:rPr lang="ko-KR" altLang="en-US" sz="1200" b="1" dirty="0">
                <a:solidFill>
                  <a:srgbClr val="FFFFFF"/>
                </a:solidFill>
                <a:effectLst>
                  <a:outerShdw blurRad="38100" dist="38100" dir="2700000" algn="tl">
                    <a:srgbClr val="000000">
                      <a:alpha val="43137"/>
                    </a:srgbClr>
                  </a:outerShdw>
                </a:effectLst>
              </a:rPr>
              <a:t>여러 가지 </a:t>
            </a:r>
            <a:r>
              <a:rPr lang="ko-KR" altLang="en-US" sz="1200" b="1" dirty="0" err="1">
                <a:solidFill>
                  <a:srgbClr val="FFFFFF"/>
                </a:solidFill>
                <a:effectLst>
                  <a:outerShdw blurRad="38100" dist="38100" dir="2700000" algn="tl">
                    <a:srgbClr val="000000">
                      <a:alpha val="43137"/>
                    </a:srgbClr>
                  </a:outerShdw>
                </a:effectLst>
              </a:rPr>
              <a:t>합성곱</a:t>
            </a:r>
            <a:r>
              <a:rPr lang="ko-KR" altLang="en-US" sz="1200" b="1" dirty="0">
                <a:solidFill>
                  <a:srgbClr val="FFFFFF"/>
                </a:solidFill>
                <a:effectLst>
                  <a:outerShdw blurRad="38100" dist="38100" dir="2700000" algn="tl">
                    <a:srgbClr val="000000">
                      <a:alpha val="43137"/>
                    </a:srgbClr>
                  </a:outerShdw>
                </a:effectLst>
              </a:rPr>
              <a:t> 사이즈</a:t>
            </a:r>
            <a:r>
              <a:rPr lang="en-US" altLang="ko-KR" sz="1200" b="1" dirty="0">
                <a:solidFill>
                  <a:srgbClr val="FFFFFF"/>
                </a:solidFill>
                <a:effectLst>
                  <a:outerShdw blurRad="38100" dist="38100" dir="2700000" algn="tl">
                    <a:srgbClr val="000000">
                      <a:alpha val="43137"/>
                    </a:srgbClr>
                  </a:outerShdw>
                </a:effectLst>
              </a:rPr>
              <a:t>, </a:t>
            </a:r>
            <a:r>
              <a:rPr lang="ko-KR" altLang="en-US" sz="1200" b="1" dirty="0">
                <a:solidFill>
                  <a:srgbClr val="FFFFFF"/>
                </a:solidFill>
                <a:effectLst>
                  <a:outerShdw blurRad="38100" dist="38100" dir="2700000" algn="tl">
                    <a:srgbClr val="000000">
                      <a:alpha val="43137"/>
                    </a:srgbClr>
                  </a:outerShdw>
                </a:effectLst>
              </a:rPr>
              <a:t>공간 </a:t>
            </a:r>
            <a:r>
              <a:rPr lang="ko-KR" altLang="en-US" sz="1200" b="1" dirty="0" err="1">
                <a:solidFill>
                  <a:srgbClr val="FFFFFF"/>
                </a:solidFill>
                <a:effectLst>
                  <a:outerShdw blurRad="38100" dist="38100" dir="2700000" algn="tl">
                    <a:srgbClr val="000000">
                      <a:alpha val="43137"/>
                    </a:srgbClr>
                  </a:outerShdw>
                </a:effectLst>
              </a:rPr>
              <a:t>합성곱이</a:t>
            </a:r>
            <a:r>
              <a:rPr lang="ko-KR" altLang="en-US" sz="1200" b="1" dirty="0">
                <a:solidFill>
                  <a:srgbClr val="FFFFFF"/>
                </a:solidFill>
                <a:effectLst>
                  <a:outerShdw blurRad="38100" dist="38100" dir="2700000" algn="tl">
                    <a:srgbClr val="000000">
                      <a:alpha val="43137"/>
                    </a:srgbClr>
                  </a:outerShdw>
                </a:effectLst>
              </a:rPr>
              <a:t> 없는 가지로 구성될 수 있음</a:t>
            </a:r>
            <a:endParaRPr sz="12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38314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73911"/>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err="1"/>
              <a:t>인셉션</a:t>
            </a:r>
            <a:r>
              <a:rPr lang="ko-KR" altLang="en-US" dirty="0"/>
              <a:t> 모듈</a:t>
            </a:r>
            <a:endParaRPr dirty="0"/>
          </a:p>
        </p:txBody>
      </p:sp>
      <p:cxnSp>
        <p:nvCxnSpPr>
          <p:cNvPr id="287" name="Google Shape;287;p23"/>
          <p:cNvCxnSpPr/>
          <p:nvPr/>
        </p:nvCxnSpPr>
        <p:spPr>
          <a:xfrm>
            <a:off x="311700" y="621061"/>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5" name="그림 4">
            <a:extLst>
              <a:ext uri="{FF2B5EF4-FFF2-40B4-BE49-F238E27FC236}">
                <a16:creationId xmlns:a16="http://schemas.microsoft.com/office/drawing/2014/main" id="{DEF31739-EE0B-4A4B-B934-ADF37A944D74}"/>
              </a:ext>
            </a:extLst>
          </p:cNvPr>
          <p:cNvPicPr>
            <a:picLocks noChangeAspect="1"/>
          </p:cNvPicPr>
          <p:nvPr/>
        </p:nvPicPr>
        <p:blipFill>
          <a:blip r:embed="rId3"/>
          <a:stretch>
            <a:fillRect/>
          </a:stretch>
        </p:blipFill>
        <p:spPr>
          <a:xfrm>
            <a:off x="533400" y="723899"/>
            <a:ext cx="8301870" cy="3798497"/>
          </a:xfrm>
          <a:prstGeom prst="rect">
            <a:avLst/>
          </a:prstGeom>
        </p:spPr>
      </p:pic>
    </p:spTree>
    <p:extLst>
      <p:ext uri="{BB962C8B-B14F-4D97-AF65-F5344CB8AC3E}">
        <p14:creationId xmlns:p14="http://schemas.microsoft.com/office/powerpoint/2010/main" val="1145156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73911"/>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err="1"/>
              <a:t>잔차</a:t>
            </a:r>
            <a:r>
              <a:rPr lang="ko-KR" altLang="en-US" dirty="0"/>
              <a:t> 연결</a:t>
            </a:r>
            <a:endParaRPr dirty="0"/>
          </a:p>
        </p:txBody>
      </p:sp>
      <p:cxnSp>
        <p:nvCxnSpPr>
          <p:cNvPr id="287" name="Google Shape;287;p23"/>
          <p:cNvCxnSpPr/>
          <p:nvPr/>
        </p:nvCxnSpPr>
        <p:spPr>
          <a:xfrm>
            <a:off x="311700" y="621061"/>
            <a:ext cx="8520600" cy="0"/>
          </a:xfrm>
          <a:prstGeom prst="straightConnector1">
            <a:avLst/>
          </a:prstGeom>
          <a:noFill/>
          <a:ln w="9525" cap="flat" cmpd="sng">
            <a:solidFill>
              <a:schemeClr val="accent1"/>
            </a:solidFill>
            <a:prstDash val="solid"/>
            <a:round/>
            <a:headEnd type="none" w="med" len="med"/>
            <a:tailEnd type="none" w="med" len="med"/>
          </a:ln>
        </p:spPr>
      </p:cxnSp>
      <p:sp>
        <p:nvSpPr>
          <p:cNvPr id="7" name="Google Shape;293;p24">
            <a:extLst>
              <a:ext uri="{FF2B5EF4-FFF2-40B4-BE49-F238E27FC236}">
                <a16:creationId xmlns:a16="http://schemas.microsoft.com/office/drawing/2014/main" id="{68B7D344-3043-4024-98C3-19B2364C4D9F}"/>
              </a:ext>
            </a:extLst>
          </p:cNvPr>
          <p:cNvSpPr txBox="1">
            <a:spLocks noGrp="1"/>
          </p:cNvSpPr>
          <p:nvPr>
            <p:ph type="subTitle" idx="1"/>
          </p:nvPr>
        </p:nvSpPr>
        <p:spPr>
          <a:xfrm>
            <a:off x="673769" y="922193"/>
            <a:ext cx="8167723" cy="3039345"/>
          </a:xfrm>
          <a:prstGeom prst="rect">
            <a:avLst/>
          </a:prstGeom>
        </p:spPr>
        <p:txBody>
          <a:bodyPr spcFirstLastPara="1" wrap="square" lIns="91425" tIns="91425" rIns="91425" bIns="91425" anchor="t" anchorCtr="0">
            <a:noAutofit/>
          </a:bodyPr>
          <a:lstStyle/>
          <a:p>
            <a:pPr marL="228600" lvl="0" indent="-228600" algn="l" rtl="0">
              <a:lnSpc>
                <a:spcPct val="250000"/>
              </a:lnSpc>
              <a:spcBef>
                <a:spcPts val="0"/>
              </a:spcBef>
              <a:spcAft>
                <a:spcPts val="0"/>
              </a:spcAft>
              <a:buAutoNum type="arabicPeriod"/>
            </a:pPr>
            <a:r>
              <a:rPr lang="ko-KR" altLang="en-US" sz="1200" b="1" dirty="0">
                <a:solidFill>
                  <a:srgbClr val="FFFFFF"/>
                </a:solidFill>
                <a:effectLst>
                  <a:outerShdw blurRad="38100" dist="38100" dir="2700000" algn="tl">
                    <a:srgbClr val="000000">
                      <a:alpha val="43137"/>
                    </a:srgbClr>
                  </a:outerShdw>
                </a:effectLst>
              </a:rPr>
              <a:t>하위 층의 출력을 상위 층의 입력으로 사용</a:t>
            </a:r>
            <a:endParaRPr lang="en-US" altLang="ko-KR" sz="1200" b="1" dirty="0">
              <a:solidFill>
                <a:srgbClr val="FFFFFF"/>
              </a:solidFill>
              <a:effectLst>
                <a:outerShdw blurRad="38100" dist="38100" dir="2700000" algn="tl">
                  <a:srgbClr val="000000">
                    <a:alpha val="43137"/>
                  </a:srgbClr>
                </a:outerShdw>
              </a:effectLst>
            </a:endParaRPr>
          </a:p>
          <a:p>
            <a:pPr marL="228600" lvl="0" indent="-228600" algn="l" rtl="0">
              <a:lnSpc>
                <a:spcPct val="250000"/>
              </a:lnSpc>
              <a:spcBef>
                <a:spcPts val="0"/>
              </a:spcBef>
              <a:spcAft>
                <a:spcPts val="0"/>
              </a:spcAft>
              <a:buAutoNum type="arabicPeriod"/>
            </a:pPr>
            <a:r>
              <a:rPr lang="ko-KR" altLang="en-US" sz="1200" b="1" dirty="0">
                <a:solidFill>
                  <a:srgbClr val="FFFFFF"/>
                </a:solidFill>
                <a:effectLst>
                  <a:outerShdw blurRad="38100" dist="38100" dir="2700000" algn="tl">
                    <a:srgbClr val="000000">
                      <a:alpha val="43137"/>
                    </a:srgbClr>
                  </a:outerShdw>
                </a:effectLst>
              </a:rPr>
              <a:t>하위 층의 출력이 상위 층의 활성화 출력에 연결되는 것이 아니라 </a:t>
            </a:r>
            <a:r>
              <a:rPr lang="ko-KR" altLang="en-US" sz="1200" b="1" dirty="0" err="1">
                <a:solidFill>
                  <a:srgbClr val="FFFFFF"/>
                </a:solidFill>
                <a:effectLst>
                  <a:outerShdw blurRad="38100" dist="38100" dir="2700000" algn="tl">
                    <a:srgbClr val="000000">
                      <a:alpha val="43137"/>
                    </a:srgbClr>
                  </a:outerShdw>
                </a:effectLst>
              </a:rPr>
              <a:t>더해짐</a:t>
            </a:r>
            <a:endParaRPr lang="en-US" altLang="ko-KR" sz="1200" b="1" dirty="0">
              <a:effectLst>
                <a:outerShdw blurRad="38100" dist="38100" dir="2700000" algn="tl">
                  <a:srgbClr val="000000">
                    <a:alpha val="43137"/>
                  </a:srgbClr>
                </a:outerShdw>
              </a:effectLst>
            </a:endParaRPr>
          </a:p>
          <a:p>
            <a:pPr marL="228600" lvl="0" indent="-228600" algn="l" rtl="0">
              <a:lnSpc>
                <a:spcPct val="250000"/>
              </a:lnSpc>
              <a:spcBef>
                <a:spcPts val="0"/>
              </a:spcBef>
              <a:spcAft>
                <a:spcPts val="0"/>
              </a:spcAft>
              <a:buAutoNum type="arabicPeriod"/>
            </a:pPr>
            <a:r>
              <a:rPr lang="ko-KR" altLang="en-US" sz="1200" b="1" dirty="0">
                <a:effectLst>
                  <a:outerShdw blurRad="38100" dist="38100" dir="2700000" algn="tl">
                    <a:srgbClr val="000000">
                      <a:alpha val="43137"/>
                    </a:srgbClr>
                  </a:outerShdw>
                </a:effectLst>
              </a:rPr>
              <a:t>따라서 두 출력의 크기가 동일해야 함</a:t>
            </a:r>
            <a:endParaRPr lang="en-US" altLang="ko-KR" sz="1200" b="1" dirty="0">
              <a:effectLst>
                <a:outerShdw blurRad="38100" dist="38100" dir="2700000" algn="tl">
                  <a:srgbClr val="000000">
                    <a:alpha val="43137"/>
                  </a:srgbClr>
                </a:outerShdw>
              </a:effectLst>
            </a:endParaRPr>
          </a:p>
          <a:p>
            <a:pPr marL="228600" lvl="0" indent="-228600" algn="l" rtl="0">
              <a:lnSpc>
                <a:spcPct val="250000"/>
              </a:lnSpc>
              <a:spcBef>
                <a:spcPts val="0"/>
              </a:spcBef>
              <a:spcAft>
                <a:spcPts val="0"/>
              </a:spcAft>
              <a:buAutoNum type="arabicPeriod"/>
            </a:pPr>
            <a:r>
              <a:rPr lang="ko-KR" altLang="en-US" sz="1200" b="1" dirty="0">
                <a:effectLst>
                  <a:outerShdw blurRad="38100" dist="38100" dir="2700000" algn="tl">
                    <a:srgbClr val="000000">
                      <a:alpha val="43137"/>
                    </a:srgbClr>
                  </a:outerShdw>
                </a:effectLst>
              </a:rPr>
              <a:t>크기가 다르면 선형 변환을 사용하여 하위 층의 활성화 출력을 목표 크기로 변환</a:t>
            </a:r>
            <a:endParaRPr lang="en-US" altLang="ko-KR" sz="1200" b="1" dirty="0">
              <a:effectLst>
                <a:outerShdw blurRad="38100" dist="38100" dir="2700000" algn="tl">
                  <a:srgbClr val="000000">
                    <a:alpha val="43137"/>
                  </a:srgbClr>
                </a:outerShdw>
              </a:effectLst>
            </a:endParaRPr>
          </a:p>
          <a:p>
            <a:pPr marL="228600" lvl="0" indent="-228600" algn="l" rtl="0">
              <a:lnSpc>
                <a:spcPct val="250000"/>
              </a:lnSpc>
              <a:spcBef>
                <a:spcPts val="0"/>
              </a:spcBef>
              <a:spcAft>
                <a:spcPts val="0"/>
              </a:spcAft>
              <a:buAutoNum type="arabicPeriod"/>
            </a:pPr>
            <a:endParaRPr lang="en-US" altLang="ko-KR" sz="1200" b="1" dirty="0">
              <a:effectLst>
                <a:outerShdw blurRad="38100" dist="38100" dir="2700000" algn="tl">
                  <a:srgbClr val="000000">
                    <a:alpha val="43137"/>
                  </a:srgbClr>
                </a:outerShdw>
              </a:effectLst>
            </a:endParaRPr>
          </a:p>
          <a:p>
            <a:pPr marL="228600" lvl="0" indent="-228600" algn="l" rtl="0">
              <a:lnSpc>
                <a:spcPct val="250000"/>
              </a:lnSpc>
              <a:spcBef>
                <a:spcPts val="0"/>
              </a:spcBef>
              <a:spcAft>
                <a:spcPts val="0"/>
              </a:spcAft>
              <a:buAutoNum type="arabicPeriod"/>
            </a:pPr>
            <a:endParaRPr lang="en-US" altLang="ko-KR" sz="12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37106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73911"/>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err="1"/>
              <a:t>잔차</a:t>
            </a:r>
            <a:r>
              <a:rPr lang="ko-KR" altLang="en-US" dirty="0"/>
              <a:t> 연결</a:t>
            </a:r>
            <a:endParaRPr dirty="0"/>
          </a:p>
        </p:txBody>
      </p:sp>
      <p:cxnSp>
        <p:nvCxnSpPr>
          <p:cNvPr id="287" name="Google Shape;287;p23"/>
          <p:cNvCxnSpPr/>
          <p:nvPr/>
        </p:nvCxnSpPr>
        <p:spPr>
          <a:xfrm>
            <a:off x="311700" y="621061"/>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5" name="그림 4">
            <a:extLst>
              <a:ext uri="{FF2B5EF4-FFF2-40B4-BE49-F238E27FC236}">
                <a16:creationId xmlns:a16="http://schemas.microsoft.com/office/drawing/2014/main" id="{5170C041-301B-4669-84AD-B60479BA8072}"/>
              </a:ext>
            </a:extLst>
          </p:cNvPr>
          <p:cNvPicPr>
            <a:picLocks noChangeAspect="1"/>
          </p:cNvPicPr>
          <p:nvPr/>
        </p:nvPicPr>
        <p:blipFill>
          <a:blip r:embed="rId3"/>
          <a:stretch>
            <a:fillRect/>
          </a:stretch>
        </p:blipFill>
        <p:spPr>
          <a:xfrm>
            <a:off x="311701" y="1005840"/>
            <a:ext cx="5654759" cy="1379646"/>
          </a:xfrm>
          <a:prstGeom prst="rect">
            <a:avLst/>
          </a:prstGeom>
        </p:spPr>
      </p:pic>
      <p:pic>
        <p:nvPicPr>
          <p:cNvPr id="8" name="그림 7">
            <a:extLst>
              <a:ext uri="{FF2B5EF4-FFF2-40B4-BE49-F238E27FC236}">
                <a16:creationId xmlns:a16="http://schemas.microsoft.com/office/drawing/2014/main" id="{E1F5655F-415C-4CE6-B807-27D0F8CF70D9}"/>
              </a:ext>
            </a:extLst>
          </p:cNvPr>
          <p:cNvPicPr>
            <a:picLocks noChangeAspect="1"/>
          </p:cNvPicPr>
          <p:nvPr/>
        </p:nvPicPr>
        <p:blipFill>
          <a:blip r:embed="rId4"/>
          <a:stretch>
            <a:fillRect/>
          </a:stretch>
        </p:blipFill>
        <p:spPr>
          <a:xfrm>
            <a:off x="311701" y="2797438"/>
            <a:ext cx="5228040" cy="2060311"/>
          </a:xfrm>
          <a:prstGeom prst="rect">
            <a:avLst/>
          </a:prstGeom>
        </p:spPr>
      </p:pic>
      <p:sp>
        <p:nvSpPr>
          <p:cNvPr id="9" name="TextBox 8">
            <a:extLst>
              <a:ext uri="{FF2B5EF4-FFF2-40B4-BE49-F238E27FC236}">
                <a16:creationId xmlns:a16="http://schemas.microsoft.com/office/drawing/2014/main" id="{98C8A95E-07C0-42E1-9741-9C8155A7A560}"/>
              </a:ext>
            </a:extLst>
          </p:cNvPr>
          <p:cNvSpPr txBox="1"/>
          <p:nvPr/>
        </p:nvSpPr>
        <p:spPr>
          <a:xfrm>
            <a:off x="197400" y="653437"/>
            <a:ext cx="4915620" cy="307777"/>
          </a:xfrm>
          <a:prstGeom prst="rect">
            <a:avLst/>
          </a:prstGeom>
          <a:noFill/>
        </p:spPr>
        <p:txBody>
          <a:bodyPr wrap="square" rtlCol="0">
            <a:spAutoFit/>
          </a:bodyPr>
          <a:lstStyle/>
          <a:p>
            <a:r>
              <a:rPr lang="ko-KR" altLang="en-US" dirty="0">
                <a:solidFill>
                  <a:schemeClr val="bg1"/>
                </a:solidFill>
              </a:rPr>
              <a:t>특성 </a:t>
            </a:r>
            <a:r>
              <a:rPr lang="ko-KR" altLang="en-US" dirty="0" err="1">
                <a:solidFill>
                  <a:schemeClr val="bg1"/>
                </a:solidFill>
              </a:rPr>
              <a:t>맵의</a:t>
            </a:r>
            <a:r>
              <a:rPr lang="ko-KR" altLang="en-US" dirty="0">
                <a:solidFill>
                  <a:schemeClr val="bg1"/>
                </a:solidFill>
              </a:rPr>
              <a:t> 크기가 같을 때 원본을 그대로 사용하는 </a:t>
            </a:r>
            <a:r>
              <a:rPr lang="ko-KR" altLang="en-US" dirty="0" err="1">
                <a:solidFill>
                  <a:schemeClr val="bg1"/>
                </a:solidFill>
              </a:rPr>
              <a:t>잔차</a:t>
            </a:r>
            <a:r>
              <a:rPr lang="ko-KR" altLang="en-US" dirty="0">
                <a:solidFill>
                  <a:schemeClr val="bg1"/>
                </a:solidFill>
              </a:rPr>
              <a:t> 연결</a:t>
            </a:r>
          </a:p>
        </p:txBody>
      </p:sp>
      <p:sp>
        <p:nvSpPr>
          <p:cNvPr id="12" name="TextBox 11">
            <a:extLst>
              <a:ext uri="{FF2B5EF4-FFF2-40B4-BE49-F238E27FC236}">
                <a16:creationId xmlns:a16="http://schemas.microsoft.com/office/drawing/2014/main" id="{DCDD8D08-50DE-4AC5-A266-875B0D76E476}"/>
              </a:ext>
            </a:extLst>
          </p:cNvPr>
          <p:cNvSpPr txBox="1"/>
          <p:nvPr/>
        </p:nvSpPr>
        <p:spPr>
          <a:xfrm>
            <a:off x="197400" y="2447524"/>
            <a:ext cx="4915620" cy="307777"/>
          </a:xfrm>
          <a:prstGeom prst="rect">
            <a:avLst/>
          </a:prstGeom>
          <a:noFill/>
        </p:spPr>
        <p:txBody>
          <a:bodyPr wrap="square" rtlCol="0">
            <a:spAutoFit/>
          </a:bodyPr>
          <a:lstStyle/>
          <a:p>
            <a:r>
              <a:rPr lang="ko-KR" altLang="en-US" dirty="0">
                <a:solidFill>
                  <a:schemeClr val="bg1"/>
                </a:solidFill>
              </a:rPr>
              <a:t>특성 </a:t>
            </a:r>
            <a:r>
              <a:rPr lang="ko-KR" altLang="en-US" dirty="0" err="1">
                <a:solidFill>
                  <a:schemeClr val="bg1"/>
                </a:solidFill>
              </a:rPr>
              <a:t>맵의</a:t>
            </a:r>
            <a:r>
              <a:rPr lang="ko-KR" altLang="en-US" dirty="0">
                <a:solidFill>
                  <a:schemeClr val="bg1"/>
                </a:solidFill>
              </a:rPr>
              <a:t> 크기가 다를 때 선형 변환을 사용하는 </a:t>
            </a:r>
            <a:r>
              <a:rPr lang="ko-KR" altLang="en-US" dirty="0" err="1">
                <a:solidFill>
                  <a:schemeClr val="bg1"/>
                </a:solidFill>
              </a:rPr>
              <a:t>잔차</a:t>
            </a:r>
            <a:r>
              <a:rPr lang="ko-KR" altLang="en-US" dirty="0">
                <a:solidFill>
                  <a:schemeClr val="bg1"/>
                </a:solidFill>
              </a:rPr>
              <a:t> 연결</a:t>
            </a:r>
          </a:p>
        </p:txBody>
      </p:sp>
    </p:spTree>
    <p:extLst>
      <p:ext uri="{BB962C8B-B14F-4D97-AF65-F5344CB8AC3E}">
        <p14:creationId xmlns:p14="http://schemas.microsoft.com/office/powerpoint/2010/main" val="3528244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73911"/>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a:t>층 가중치 공유</a:t>
            </a:r>
            <a:endParaRPr dirty="0"/>
          </a:p>
        </p:txBody>
      </p:sp>
      <p:cxnSp>
        <p:nvCxnSpPr>
          <p:cNvPr id="287" name="Google Shape;287;p23"/>
          <p:cNvCxnSpPr/>
          <p:nvPr/>
        </p:nvCxnSpPr>
        <p:spPr>
          <a:xfrm>
            <a:off x="311700" y="621061"/>
            <a:ext cx="8520600" cy="0"/>
          </a:xfrm>
          <a:prstGeom prst="straightConnector1">
            <a:avLst/>
          </a:prstGeom>
          <a:noFill/>
          <a:ln w="9525" cap="flat" cmpd="sng">
            <a:solidFill>
              <a:schemeClr val="accent1"/>
            </a:solidFill>
            <a:prstDash val="solid"/>
            <a:round/>
            <a:headEnd type="none" w="med" len="med"/>
            <a:tailEnd type="none" w="med" len="med"/>
          </a:ln>
        </p:spPr>
      </p:cxnSp>
      <p:sp>
        <p:nvSpPr>
          <p:cNvPr id="7" name="Google Shape;293;p24">
            <a:extLst>
              <a:ext uri="{FF2B5EF4-FFF2-40B4-BE49-F238E27FC236}">
                <a16:creationId xmlns:a16="http://schemas.microsoft.com/office/drawing/2014/main" id="{68B7D344-3043-4024-98C3-19B2364C4D9F}"/>
              </a:ext>
            </a:extLst>
          </p:cNvPr>
          <p:cNvSpPr txBox="1">
            <a:spLocks noGrp="1"/>
          </p:cNvSpPr>
          <p:nvPr>
            <p:ph type="subTitle" idx="1"/>
          </p:nvPr>
        </p:nvSpPr>
        <p:spPr>
          <a:xfrm>
            <a:off x="673769" y="922194"/>
            <a:ext cx="8167723" cy="2003886"/>
          </a:xfrm>
          <a:prstGeom prst="rect">
            <a:avLst/>
          </a:prstGeom>
        </p:spPr>
        <p:txBody>
          <a:bodyPr spcFirstLastPara="1" wrap="square" lIns="91425" tIns="91425" rIns="91425" bIns="91425" anchor="t" anchorCtr="0">
            <a:noAutofit/>
          </a:bodyPr>
          <a:lstStyle/>
          <a:p>
            <a:pPr marL="228600" lvl="0" indent="-228600" algn="l" rtl="0">
              <a:lnSpc>
                <a:spcPct val="250000"/>
              </a:lnSpc>
              <a:spcBef>
                <a:spcPts val="0"/>
              </a:spcBef>
              <a:spcAft>
                <a:spcPts val="0"/>
              </a:spcAft>
              <a:buAutoNum type="arabicPeriod"/>
            </a:pPr>
            <a:r>
              <a:rPr lang="ko-KR" altLang="en-US" sz="1200" b="1" dirty="0">
                <a:solidFill>
                  <a:srgbClr val="FFFFFF"/>
                </a:solidFill>
                <a:effectLst>
                  <a:outerShdw blurRad="38100" dist="38100" dir="2700000" algn="tl">
                    <a:srgbClr val="000000">
                      <a:alpha val="43137"/>
                    </a:srgbClr>
                  </a:outerShdw>
                </a:effectLst>
              </a:rPr>
              <a:t>함수형 </a:t>
            </a:r>
            <a:r>
              <a:rPr lang="en-US" altLang="ko-KR" sz="1200" b="1" dirty="0">
                <a:solidFill>
                  <a:srgbClr val="FFFFFF"/>
                </a:solidFill>
                <a:effectLst>
                  <a:outerShdw blurRad="38100" dist="38100" dir="2700000" algn="tl">
                    <a:srgbClr val="000000">
                      <a:alpha val="43137"/>
                    </a:srgbClr>
                  </a:outerShdw>
                </a:effectLst>
              </a:rPr>
              <a:t>API</a:t>
            </a:r>
            <a:r>
              <a:rPr lang="ko-KR" altLang="en-US" sz="1200" b="1" dirty="0">
                <a:solidFill>
                  <a:srgbClr val="FFFFFF"/>
                </a:solidFill>
                <a:effectLst>
                  <a:outerShdw blurRad="38100" dist="38100" dir="2700000" algn="tl">
                    <a:srgbClr val="000000">
                      <a:alpha val="43137"/>
                    </a:srgbClr>
                  </a:outerShdw>
                </a:effectLst>
              </a:rPr>
              <a:t>의 중요한 또 하나의 기능은 층 객체를 여러 번 재사용할 수 있다는 것</a:t>
            </a:r>
            <a:endParaRPr lang="en-US" altLang="ko-KR" sz="1200" b="1" dirty="0">
              <a:solidFill>
                <a:srgbClr val="FFFFFF"/>
              </a:solidFill>
              <a:effectLst>
                <a:outerShdw blurRad="38100" dist="38100" dir="2700000" algn="tl">
                  <a:srgbClr val="000000">
                    <a:alpha val="43137"/>
                  </a:srgbClr>
                </a:outerShdw>
              </a:effectLst>
            </a:endParaRPr>
          </a:p>
          <a:p>
            <a:pPr marL="228600" lvl="0" indent="-228600" algn="l" rtl="0">
              <a:lnSpc>
                <a:spcPct val="250000"/>
              </a:lnSpc>
              <a:spcBef>
                <a:spcPts val="0"/>
              </a:spcBef>
              <a:spcAft>
                <a:spcPts val="0"/>
              </a:spcAft>
              <a:buAutoNum type="arabicPeriod"/>
            </a:pPr>
            <a:r>
              <a:rPr lang="ko-KR" altLang="en-US" sz="1200" b="1" dirty="0">
                <a:effectLst>
                  <a:outerShdw blurRad="38100" dist="38100" dir="2700000" algn="tl">
                    <a:srgbClr val="000000">
                      <a:alpha val="43137"/>
                    </a:srgbClr>
                  </a:outerShdw>
                </a:effectLst>
              </a:rPr>
              <a:t>층 객체를 두 번 호출하면 새로운 층 객체를 만들지 않고 각 호출에 동일한 가중치를 재사용함</a:t>
            </a:r>
            <a:endParaRPr lang="en-US" altLang="ko-KR" sz="1200" b="1" dirty="0">
              <a:effectLst>
                <a:outerShdw blurRad="38100" dist="38100" dir="2700000" algn="tl">
                  <a:srgbClr val="000000">
                    <a:alpha val="43137"/>
                  </a:srgbClr>
                </a:outerShdw>
              </a:effectLst>
            </a:endParaRPr>
          </a:p>
          <a:p>
            <a:pPr marL="228600" lvl="0" indent="-228600" algn="l" rtl="0">
              <a:lnSpc>
                <a:spcPct val="250000"/>
              </a:lnSpc>
              <a:spcBef>
                <a:spcPts val="0"/>
              </a:spcBef>
              <a:spcAft>
                <a:spcPts val="0"/>
              </a:spcAft>
              <a:buAutoNum type="arabicPeriod"/>
            </a:pPr>
            <a:r>
              <a:rPr lang="ko-KR" altLang="en-US" sz="1200" b="1" dirty="0">
                <a:effectLst>
                  <a:outerShdw blurRad="38100" dist="38100" dir="2700000" algn="tl">
                    <a:srgbClr val="000000">
                      <a:alpha val="43137"/>
                    </a:srgbClr>
                  </a:outerShdw>
                </a:effectLst>
              </a:rPr>
              <a:t>공유 가지를 가진 모델을 만들 수 있음</a:t>
            </a:r>
            <a:endParaRPr lang="en-US" altLang="ko-KR" sz="1200" b="1" dirty="0">
              <a:effectLst>
                <a:outerShdw blurRad="38100" dist="38100" dir="2700000" algn="tl">
                  <a:srgbClr val="000000">
                    <a:alpha val="43137"/>
                  </a:srgbClr>
                </a:outerShdw>
              </a:effectLst>
            </a:endParaRPr>
          </a:p>
          <a:p>
            <a:pPr marL="228600" lvl="0" indent="-228600" algn="l" rtl="0">
              <a:lnSpc>
                <a:spcPct val="250000"/>
              </a:lnSpc>
              <a:spcBef>
                <a:spcPts val="0"/>
              </a:spcBef>
              <a:spcAft>
                <a:spcPts val="0"/>
              </a:spcAft>
              <a:buAutoNum type="arabicPeriod"/>
            </a:pPr>
            <a:r>
              <a:rPr lang="ko-KR" altLang="en-US" sz="1200" b="1" dirty="0">
                <a:effectLst>
                  <a:outerShdw blurRad="38100" dist="38100" dir="2700000" algn="tl">
                    <a:srgbClr val="000000">
                      <a:alpha val="43137"/>
                    </a:srgbClr>
                  </a:outerShdw>
                </a:effectLst>
              </a:rPr>
              <a:t>이런 가지는 같은 가중치를 공유하고 같은 연산을 수행함</a:t>
            </a:r>
            <a:endParaRPr lang="en-US" altLang="ko-KR" sz="1200" b="1" dirty="0">
              <a:effectLst>
                <a:outerShdw blurRad="38100" dist="38100" dir="2700000" algn="tl">
                  <a:srgbClr val="000000">
                    <a:alpha val="43137"/>
                  </a:srgbClr>
                </a:outerShdw>
              </a:effectLst>
            </a:endParaRPr>
          </a:p>
          <a:p>
            <a:pPr marL="228600" lvl="0" indent="-228600" algn="l" rtl="0">
              <a:lnSpc>
                <a:spcPct val="250000"/>
              </a:lnSpc>
              <a:spcBef>
                <a:spcPts val="0"/>
              </a:spcBef>
              <a:spcAft>
                <a:spcPts val="0"/>
              </a:spcAft>
              <a:buAutoNum type="arabicPeriod"/>
            </a:pPr>
            <a:endParaRPr lang="en-US" altLang="ko-KR" sz="1200" b="1" dirty="0">
              <a:effectLst>
                <a:outerShdw blurRad="38100" dist="38100" dir="2700000" algn="tl">
                  <a:srgbClr val="000000">
                    <a:alpha val="43137"/>
                  </a:srgbClr>
                </a:outerShdw>
              </a:effectLst>
            </a:endParaRPr>
          </a:p>
          <a:p>
            <a:pPr marL="228600" lvl="0" indent="-228600" algn="l" rtl="0">
              <a:lnSpc>
                <a:spcPct val="250000"/>
              </a:lnSpc>
              <a:spcBef>
                <a:spcPts val="0"/>
              </a:spcBef>
              <a:spcAft>
                <a:spcPts val="0"/>
              </a:spcAft>
              <a:buAutoNum type="arabicPeriod"/>
            </a:pPr>
            <a:endParaRPr lang="en-US" altLang="ko-KR" sz="1200" b="1" dirty="0">
              <a:solidFill>
                <a:srgbClr val="FFFFFF"/>
              </a:solidFill>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B11BACEB-5F81-49CF-90A5-CAD8DDF158A8}"/>
              </a:ext>
            </a:extLst>
          </p:cNvPr>
          <p:cNvSpPr txBox="1"/>
          <p:nvPr/>
        </p:nvSpPr>
        <p:spPr>
          <a:xfrm>
            <a:off x="746760" y="3368040"/>
            <a:ext cx="6454140" cy="1384995"/>
          </a:xfrm>
          <a:prstGeom prst="rect">
            <a:avLst/>
          </a:prstGeom>
          <a:noFill/>
        </p:spPr>
        <p:txBody>
          <a:bodyPr wrap="square" rtlCol="0">
            <a:spAutoFit/>
          </a:bodyPr>
          <a:lstStyle/>
          <a:p>
            <a:pPr algn="l"/>
            <a:r>
              <a:rPr lang="ko-KR" altLang="en-US" b="1" i="0" dirty="0">
                <a:solidFill>
                  <a:schemeClr val="bg1"/>
                </a:solidFill>
                <a:effectLst/>
                <a:latin typeface="Ubuntu Condensed"/>
              </a:rPr>
              <a:t>샴 </a:t>
            </a:r>
            <a:r>
              <a:rPr lang="en-US" altLang="ko-KR" b="1" i="0" dirty="0">
                <a:solidFill>
                  <a:schemeClr val="bg1"/>
                </a:solidFill>
                <a:effectLst/>
                <a:latin typeface="Ubuntu Condensed"/>
              </a:rPr>
              <a:t>LSTM / </a:t>
            </a:r>
            <a:r>
              <a:rPr lang="ko-KR" altLang="en-US" b="1" i="0" dirty="0">
                <a:solidFill>
                  <a:schemeClr val="bg1"/>
                </a:solidFill>
                <a:effectLst/>
                <a:latin typeface="Ubuntu Condensed"/>
              </a:rPr>
              <a:t>공유 </a:t>
            </a:r>
            <a:r>
              <a:rPr lang="en-US" altLang="ko-KR" b="1" i="0" dirty="0">
                <a:solidFill>
                  <a:schemeClr val="bg1"/>
                </a:solidFill>
                <a:effectLst/>
                <a:latin typeface="Ubuntu Condensed"/>
              </a:rPr>
              <a:t>LSTM</a:t>
            </a:r>
          </a:p>
          <a:p>
            <a:pPr algn="l"/>
            <a:endParaRPr lang="ko-KR" altLang="en-US" b="0" i="0" dirty="0">
              <a:solidFill>
                <a:schemeClr val="bg1"/>
              </a:solidFill>
              <a:effectLst/>
              <a:latin typeface="Ubuntu Condensed"/>
            </a:endParaRPr>
          </a:p>
          <a:p>
            <a:pPr algn="l"/>
            <a:r>
              <a:rPr lang="ko-KR" altLang="en-US" b="0" i="0" dirty="0">
                <a:solidFill>
                  <a:schemeClr val="bg1"/>
                </a:solidFill>
                <a:effectLst/>
                <a:latin typeface="Ubuntu Condensed"/>
              </a:rPr>
              <a:t>각 입력 문장을 처리하는 </a:t>
            </a:r>
            <a:r>
              <a:rPr lang="en-US" altLang="ko-KR" b="0" i="0" dirty="0">
                <a:solidFill>
                  <a:schemeClr val="bg1"/>
                </a:solidFill>
                <a:effectLst/>
                <a:latin typeface="Ubuntu Condensed"/>
              </a:rPr>
              <a:t>2</a:t>
            </a:r>
            <a:r>
              <a:rPr lang="ko-KR" altLang="en-US" b="0" i="0" dirty="0">
                <a:solidFill>
                  <a:schemeClr val="bg1"/>
                </a:solidFill>
                <a:effectLst/>
                <a:latin typeface="Ubuntu Condensed"/>
              </a:rPr>
              <a:t>개의 독립된 모델을 학습하는 것은 비효율적임</a:t>
            </a:r>
            <a:r>
              <a:rPr lang="en-US" altLang="ko-KR" b="0" i="0" dirty="0">
                <a:solidFill>
                  <a:schemeClr val="bg1"/>
                </a:solidFill>
                <a:effectLst/>
                <a:latin typeface="Ubuntu Condensed"/>
              </a:rPr>
              <a:t>. </a:t>
            </a:r>
          </a:p>
          <a:p>
            <a:pPr algn="l"/>
            <a:r>
              <a:rPr lang="ko-KR" altLang="en-US" b="0" i="0" dirty="0">
                <a:solidFill>
                  <a:schemeClr val="bg1"/>
                </a:solidFill>
                <a:effectLst/>
                <a:latin typeface="Ubuntu Condensed"/>
              </a:rPr>
              <a:t>따라서 하나의 </a:t>
            </a:r>
            <a:r>
              <a:rPr lang="en-US" altLang="ko-KR" b="0" i="0" dirty="0">
                <a:solidFill>
                  <a:schemeClr val="bg1"/>
                </a:solidFill>
                <a:effectLst/>
                <a:latin typeface="Ubuntu Condensed"/>
              </a:rPr>
              <a:t>LSTM </a:t>
            </a:r>
            <a:r>
              <a:rPr lang="ko-KR" altLang="en-US" b="0" i="0" dirty="0">
                <a:solidFill>
                  <a:schemeClr val="bg1"/>
                </a:solidFill>
                <a:effectLst/>
                <a:latin typeface="Ubuntu Condensed"/>
              </a:rPr>
              <a:t>층으로 양쪽을 모두 처리하는 것이 좋음</a:t>
            </a:r>
            <a:r>
              <a:rPr lang="en-US" altLang="ko-KR" b="0" i="0" dirty="0">
                <a:solidFill>
                  <a:schemeClr val="bg1"/>
                </a:solidFill>
                <a:effectLst/>
                <a:latin typeface="Ubuntu Condensed"/>
              </a:rPr>
              <a:t>. </a:t>
            </a:r>
            <a:r>
              <a:rPr lang="ko-KR" altLang="en-US" b="0" i="0" dirty="0">
                <a:solidFill>
                  <a:schemeClr val="bg1"/>
                </a:solidFill>
                <a:effectLst/>
                <a:latin typeface="Ubuntu Condensed"/>
              </a:rPr>
              <a:t>이 </a:t>
            </a:r>
            <a:r>
              <a:rPr lang="en-US" altLang="ko-KR" b="0" i="0" dirty="0">
                <a:solidFill>
                  <a:schemeClr val="bg1"/>
                </a:solidFill>
                <a:effectLst/>
                <a:latin typeface="Ubuntu Condensed"/>
              </a:rPr>
              <a:t>LSTM</a:t>
            </a:r>
            <a:r>
              <a:rPr lang="ko-KR" altLang="en-US" b="0" i="0" dirty="0">
                <a:solidFill>
                  <a:schemeClr val="bg1"/>
                </a:solidFill>
                <a:effectLst/>
                <a:latin typeface="Ubuntu Condensed"/>
              </a:rPr>
              <a:t>층의 표현은 두 입력에 대해 함께 학습됨</a:t>
            </a:r>
            <a:r>
              <a:rPr lang="en-US" altLang="ko-KR" b="0" i="0" dirty="0">
                <a:solidFill>
                  <a:schemeClr val="bg1"/>
                </a:solidFill>
                <a:effectLst/>
                <a:latin typeface="Ubuntu Condensed"/>
              </a:rPr>
              <a:t>.</a:t>
            </a:r>
          </a:p>
          <a:p>
            <a:endParaRPr lang="ko-KR" altLang="en-US" dirty="0">
              <a:solidFill>
                <a:schemeClr val="bg1"/>
              </a:solidFill>
            </a:endParaRPr>
          </a:p>
        </p:txBody>
      </p:sp>
    </p:spTree>
    <p:extLst>
      <p:ext uri="{BB962C8B-B14F-4D97-AF65-F5344CB8AC3E}">
        <p14:creationId xmlns:p14="http://schemas.microsoft.com/office/powerpoint/2010/main" val="1138607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73911"/>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a:t>층과 모델</a:t>
            </a:r>
            <a:endParaRPr dirty="0"/>
          </a:p>
        </p:txBody>
      </p:sp>
      <p:cxnSp>
        <p:nvCxnSpPr>
          <p:cNvPr id="287" name="Google Shape;287;p23"/>
          <p:cNvCxnSpPr/>
          <p:nvPr/>
        </p:nvCxnSpPr>
        <p:spPr>
          <a:xfrm>
            <a:off x="311700" y="621061"/>
            <a:ext cx="8520600" cy="0"/>
          </a:xfrm>
          <a:prstGeom prst="straightConnector1">
            <a:avLst/>
          </a:prstGeom>
          <a:noFill/>
          <a:ln w="9525" cap="flat" cmpd="sng">
            <a:solidFill>
              <a:schemeClr val="accent1"/>
            </a:solidFill>
            <a:prstDash val="solid"/>
            <a:round/>
            <a:headEnd type="none" w="med" len="med"/>
            <a:tailEnd type="none" w="med" len="med"/>
          </a:ln>
        </p:spPr>
      </p:cxnSp>
      <p:sp>
        <p:nvSpPr>
          <p:cNvPr id="7" name="Google Shape;293;p24">
            <a:extLst>
              <a:ext uri="{FF2B5EF4-FFF2-40B4-BE49-F238E27FC236}">
                <a16:creationId xmlns:a16="http://schemas.microsoft.com/office/drawing/2014/main" id="{68B7D344-3043-4024-98C3-19B2364C4D9F}"/>
              </a:ext>
            </a:extLst>
          </p:cNvPr>
          <p:cNvSpPr txBox="1">
            <a:spLocks noGrp="1"/>
          </p:cNvSpPr>
          <p:nvPr>
            <p:ph type="subTitle" idx="1"/>
          </p:nvPr>
        </p:nvSpPr>
        <p:spPr>
          <a:xfrm>
            <a:off x="673769" y="922194"/>
            <a:ext cx="8167723" cy="2003886"/>
          </a:xfrm>
          <a:prstGeom prst="rect">
            <a:avLst/>
          </a:prstGeom>
        </p:spPr>
        <p:txBody>
          <a:bodyPr spcFirstLastPara="1" wrap="square" lIns="91425" tIns="91425" rIns="91425" bIns="91425" anchor="t" anchorCtr="0">
            <a:noAutofit/>
          </a:bodyPr>
          <a:lstStyle/>
          <a:p>
            <a:pPr marL="228600" lvl="0" indent="-228600" algn="l" rtl="0">
              <a:lnSpc>
                <a:spcPct val="250000"/>
              </a:lnSpc>
              <a:spcBef>
                <a:spcPts val="0"/>
              </a:spcBef>
              <a:spcAft>
                <a:spcPts val="0"/>
              </a:spcAft>
              <a:buAutoNum type="arabicPeriod"/>
            </a:pPr>
            <a:r>
              <a:rPr lang="ko-KR" altLang="en-US" sz="1200" b="1" dirty="0">
                <a:solidFill>
                  <a:srgbClr val="FFFFFF"/>
                </a:solidFill>
                <a:effectLst>
                  <a:outerShdw blurRad="38100" dist="38100" dir="2700000" algn="tl">
                    <a:srgbClr val="000000">
                      <a:alpha val="43137"/>
                    </a:srgbClr>
                  </a:outerShdw>
                </a:effectLst>
              </a:rPr>
              <a:t>함수형 </a:t>
            </a:r>
            <a:r>
              <a:rPr lang="en-US" altLang="ko-KR" sz="1200" b="1" dirty="0">
                <a:solidFill>
                  <a:srgbClr val="FFFFFF"/>
                </a:solidFill>
                <a:effectLst>
                  <a:outerShdw blurRad="38100" dist="38100" dir="2700000" algn="tl">
                    <a:srgbClr val="000000">
                      <a:alpha val="43137"/>
                    </a:srgbClr>
                  </a:outerShdw>
                </a:effectLst>
              </a:rPr>
              <a:t>API</a:t>
            </a:r>
            <a:r>
              <a:rPr lang="ko-KR" altLang="en-US" sz="1200" b="1" dirty="0">
                <a:solidFill>
                  <a:srgbClr val="FFFFFF"/>
                </a:solidFill>
                <a:effectLst>
                  <a:outerShdw blurRad="38100" dist="38100" dir="2700000" algn="tl">
                    <a:srgbClr val="000000">
                      <a:alpha val="43137"/>
                    </a:srgbClr>
                  </a:outerShdw>
                </a:effectLst>
              </a:rPr>
              <a:t>에서는 모델을 층처럼 사용할 수 있음</a:t>
            </a:r>
            <a:r>
              <a:rPr lang="en-US" altLang="ko-KR" sz="1200" b="1" dirty="0">
                <a:solidFill>
                  <a:srgbClr val="FFFFFF"/>
                </a:solidFill>
                <a:effectLst>
                  <a:outerShdw blurRad="38100" dist="38100" dir="2700000" algn="tl">
                    <a:srgbClr val="000000">
                      <a:alpha val="43137"/>
                    </a:srgbClr>
                  </a:outerShdw>
                </a:effectLst>
              </a:rPr>
              <a:t>(</a:t>
            </a:r>
            <a:r>
              <a:rPr lang="en-US" altLang="ko-KR" sz="1200" b="1" dirty="0" err="1">
                <a:solidFill>
                  <a:srgbClr val="FFFFFF"/>
                </a:solidFill>
                <a:effectLst>
                  <a:outerShdw blurRad="38100" dist="38100" dir="2700000" algn="tl">
                    <a:srgbClr val="000000">
                      <a:alpha val="43137"/>
                    </a:srgbClr>
                  </a:outerShdw>
                </a:effectLst>
              </a:rPr>
              <a:t>Sequntial</a:t>
            </a:r>
            <a:r>
              <a:rPr lang="en-US" altLang="ko-KR" sz="1200" b="1" dirty="0">
                <a:solidFill>
                  <a:srgbClr val="FFFFFF"/>
                </a:solidFill>
                <a:effectLst>
                  <a:outerShdw blurRad="38100" dist="38100" dir="2700000" algn="tl">
                    <a:srgbClr val="000000">
                      <a:alpha val="43137"/>
                    </a:srgbClr>
                  </a:outerShdw>
                </a:effectLst>
              </a:rPr>
              <a:t> </a:t>
            </a:r>
            <a:r>
              <a:rPr lang="ko-KR" altLang="en-US" sz="1200" b="1" dirty="0">
                <a:solidFill>
                  <a:srgbClr val="FFFFFF"/>
                </a:solidFill>
                <a:effectLst>
                  <a:outerShdw blurRad="38100" dist="38100" dir="2700000" algn="tl">
                    <a:srgbClr val="000000">
                      <a:alpha val="43137"/>
                    </a:srgbClr>
                  </a:outerShdw>
                </a:effectLst>
              </a:rPr>
              <a:t>클래스와 </a:t>
            </a:r>
            <a:r>
              <a:rPr lang="en-US" altLang="ko-KR" sz="1200" b="1" dirty="0">
                <a:solidFill>
                  <a:srgbClr val="FFFFFF"/>
                </a:solidFill>
                <a:effectLst>
                  <a:outerShdw blurRad="38100" dist="38100" dir="2700000" algn="tl">
                    <a:srgbClr val="000000">
                      <a:alpha val="43137"/>
                    </a:srgbClr>
                  </a:outerShdw>
                </a:effectLst>
              </a:rPr>
              <a:t>Model </a:t>
            </a:r>
            <a:r>
              <a:rPr lang="ko-KR" altLang="en-US" sz="1200" b="1" dirty="0">
                <a:solidFill>
                  <a:srgbClr val="FFFFFF"/>
                </a:solidFill>
                <a:effectLst>
                  <a:outerShdw blurRad="38100" dist="38100" dir="2700000" algn="tl">
                    <a:srgbClr val="000000">
                      <a:alpha val="43137"/>
                    </a:srgbClr>
                  </a:outerShdw>
                </a:effectLst>
              </a:rPr>
              <a:t>클래스에서 모두 동일</a:t>
            </a:r>
            <a:r>
              <a:rPr lang="en-US" altLang="ko-KR" sz="1200" b="1" dirty="0">
                <a:solidFill>
                  <a:srgbClr val="FFFFFF"/>
                </a:solidFill>
                <a:effectLst>
                  <a:outerShdw blurRad="38100" dist="38100" dir="2700000" algn="tl">
                    <a:srgbClr val="000000">
                      <a:alpha val="43137"/>
                    </a:srgbClr>
                  </a:outerShdw>
                </a:effectLst>
              </a:rPr>
              <a:t>)</a:t>
            </a:r>
          </a:p>
          <a:p>
            <a:pPr marL="228600" lvl="0" indent="-228600" algn="l" rtl="0">
              <a:lnSpc>
                <a:spcPct val="250000"/>
              </a:lnSpc>
              <a:spcBef>
                <a:spcPts val="0"/>
              </a:spcBef>
              <a:spcAft>
                <a:spcPts val="0"/>
              </a:spcAft>
              <a:buAutoNum type="arabicPeriod"/>
            </a:pPr>
            <a:r>
              <a:rPr lang="ko-KR" altLang="en-US" sz="1200" b="1" dirty="0">
                <a:effectLst>
                  <a:outerShdw blurRad="38100" dist="38100" dir="2700000" algn="tl">
                    <a:srgbClr val="000000">
                      <a:alpha val="43137"/>
                    </a:srgbClr>
                  </a:outerShdw>
                </a:effectLst>
              </a:rPr>
              <a:t>입력 </a:t>
            </a:r>
            <a:r>
              <a:rPr lang="ko-KR" altLang="en-US" sz="1200" b="1" dirty="0" err="1">
                <a:effectLst>
                  <a:outerShdw blurRad="38100" dist="38100" dir="2700000" algn="tl">
                    <a:srgbClr val="000000">
                      <a:alpha val="43137"/>
                    </a:srgbClr>
                  </a:outerShdw>
                </a:effectLst>
              </a:rPr>
              <a:t>텐서로</a:t>
            </a:r>
            <a:r>
              <a:rPr lang="ko-KR" altLang="en-US" sz="1200" b="1" dirty="0">
                <a:effectLst>
                  <a:outerShdw blurRad="38100" dist="38100" dir="2700000" algn="tl">
                    <a:srgbClr val="000000">
                      <a:alpha val="43137"/>
                    </a:srgbClr>
                  </a:outerShdw>
                </a:effectLst>
              </a:rPr>
              <a:t> 모델 객체를 호출할 때 모델의 가중치가 재사용됨</a:t>
            </a:r>
            <a:endParaRPr lang="en-US" altLang="ko-KR" sz="1200" b="1" dirty="0">
              <a:solidFill>
                <a:srgbClr val="FFFFFF"/>
              </a:solidFill>
              <a:effectLst>
                <a:outerShdw blurRad="38100" dist="38100" dir="2700000" algn="tl">
                  <a:srgbClr val="000000">
                    <a:alpha val="43137"/>
                  </a:srgbClr>
                </a:outerShdw>
              </a:effectLst>
            </a:endParaRPr>
          </a:p>
          <a:p>
            <a:pPr marL="228600" lvl="0" indent="-228600" algn="l" rtl="0">
              <a:lnSpc>
                <a:spcPct val="250000"/>
              </a:lnSpc>
              <a:spcBef>
                <a:spcPts val="0"/>
              </a:spcBef>
              <a:spcAft>
                <a:spcPts val="0"/>
              </a:spcAft>
              <a:buAutoNum type="arabicPeriod"/>
            </a:pPr>
            <a:endParaRPr lang="en-US" altLang="ko-KR" sz="1200" b="1" dirty="0">
              <a:effectLst>
                <a:outerShdw blurRad="38100" dist="38100" dir="2700000" algn="tl">
                  <a:srgbClr val="000000">
                    <a:alpha val="43137"/>
                  </a:srgbClr>
                </a:outerShdw>
              </a:effectLst>
            </a:endParaRPr>
          </a:p>
          <a:p>
            <a:pPr marL="228600" lvl="0" indent="-228600" algn="l" rtl="0">
              <a:lnSpc>
                <a:spcPct val="250000"/>
              </a:lnSpc>
              <a:spcBef>
                <a:spcPts val="0"/>
              </a:spcBef>
              <a:spcAft>
                <a:spcPts val="0"/>
              </a:spcAft>
              <a:buAutoNum type="arabicPeriod"/>
            </a:pPr>
            <a:endParaRPr lang="en-US" altLang="ko-KR" sz="12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70118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73911"/>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err="1"/>
              <a:t>콜백을</a:t>
            </a:r>
            <a:r>
              <a:rPr lang="ko-KR" altLang="en-US" dirty="0"/>
              <a:t> 사용하여 모델의 훈련 과정 제어</a:t>
            </a:r>
            <a:endParaRPr dirty="0"/>
          </a:p>
        </p:txBody>
      </p:sp>
      <p:cxnSp>
        <p:nvCxnSpPr>
          <p:cNvPr id="287" name="Google Shape;287;p23"/>
          <p:cNvCxnSpPr/>
          <p:nvPr/>
        </p:nvCxnSpPr>
        <p:spPr>
          <a:xfrm>
            <a:off x="311700" y="621061"/>
            <a:ext cx="8520600" cy="0"/>
          </a:xfrm>
          <a:prstGeom prst="straightConnector1">
            <a:avLst/>
          </a:prstGeom>
          <a:noFill/>
          <a:ln w="9525" cap="flat" cmpd="sng">
            <a:solidFill>
              <a:schemeClr val="accent1"/>
            </a:solidFill>
            <a:prstDash val="solid"/>
            <a:round/>
            <a:headEnd type="none" w="med" len="med"/>
            <a:tailEnd type="none" w="med" len="med"/>
          </a:ln>
        </p:spPr>
      </p:cxnSp>
      <p:sp>
        <p:nvSpPr>
          <p:cNvPr id="7" name="Google Shape;293;p24">
            <a:extLst>
              <a:ext uri="{FF2B5EF4-FFF2-40B4-BE49-F238E27FC236}">
                <a16:creationId xmlns:a16="http://schemas.microsoft.com/office/drawing/2014/main" id="{68B7D344-3043-4024-98C3-19B2364C4D9F}"/>
              </a:ext>
            </a:extLst>
          </p:cNvPr>
          <p:cNvSpPr txBox="1">
            <a:spLocks noGrp="1"/>
          </p:cNvSpPr>
          <p:nvPr>
            <p:ph type="subTitle" idx="1"/>
          </p:nvPr>
        </p:nvSpPr>
        <p:spPr>
          <a:xfrm>
            <a:off x="673769" y="922194"/>
            <a:ext cx="8167723" cy="2003886"/>
          </a:xfrm>
          <a:prstGeom prst="rect">
            <a:avLst/>
          </a:prstGeom>
        </p:spPr>
        <p:txBody>
          <a:bodyPr spcFirstLastPara="1" wrap="square" lIns="91425" tIns="91425" rIns="91425" bIns="91425" anchor="t" anchorCtr="0">
            <a:noAutofit/>
          </a:bodyPr>
          <a:lstStyle/>
          <a:p>
            <a:pPr marL="228600" lvl="0" indent="-228600" algn="l" rtl="0">
              <a:lnSpc>
                <a:spcPct val="250000"/>
              </a:lnSpc>
              <a:spcBef>
                <a:spcPts val="0"/>
              </a:spcBef>
              <a:spcAft>
                <a:spcPts val="0"/>
              </a:spcAft>
              <a:buAutoNum type="arabicPeriod"/>
            </a:pPr>
            <a:r>
              <a:rPr lang="ko-KR" altLang="en-US" sz="1200" b="1" dirty="0">
                <a:solidFill>
                  <a:srgbClr val="FFFFFF"/>
                </a:solidFill>
                <a:effectLst>
                  <a:outerShdw blurRad="38100" dist="38100" dir="2700000" algn="tl">
                    <a:srgbClr val="000000">
                      <a:alpha val="43137"/>
                    </a:srgbClr>
                  </a:outerShdw>
                </a:effectLst>
              </a:rPr>
              <a:t>과대 적합이 </a:t>
            </a:r>
            <a:r>
              <a:rPr lang="ko-KR" altLang="en-US" sz="1200" b="1" dirty="0" err="1">
                <a:solidFill>
                  <a:srgbClr val="FFFFFF"/>
                </a:solidFill>
                <a:effectLst>
                  <a:outerShdw blurRad="38100" dist="38100" dir="2700000" algn="tl">
                    <a:srgbClr val="000000">
                      <a:alpha val="43137"/>
                    </a:srgbClr>
                  </a:outerShdw>
                </a:effectLst>
              </a:rPr>
              <a:t>되고난</a:t>
            </a:r>
            <a:r>
              <a:rPr lang="ko-KR" altLang="en-US" sz="1200" b="1" dirty="0">
                <a:solidFill>
                  <a:srgbClr val="FFFFFF"/>
                </a:solidFill>
                <a:effectLst>
                  <a:outerShdw blurRad="38100" dist="38100" dir="2700000" algn="tl">
                    <a:srgbClr val="000000">
                      <a:alpha val="43137"/>
                    </a:srgbClr>
                  </a:outerShdw>
                </a:effectLst>
              </a:rPr>
              <a:t> 후에도 최적의 </a:t>
            </a:r>
            <a:r>
              <a:rPr lang="ko-KR" altLang="en-US" sz="1200" b="1" dirty="0" err="1">
                <a:solidFill>
                  <a:srgbClr val="FFFFFF"/>
                </a:solidFill>
                <a:effectLst>
                  <a:outerShdw blurRad="38100" dist="38100" dir="2700000" algn="tl">
                    <a:srgbClr val="000000">
                      <a:alpha val="43137"/>
                    </a:srgbClr>
                  </a:outerShdw>
                </a:effectLst>
              </a:rPr>
              <a:t>에포크</a:t>
            </a:r>
            <a:r>
              <a:rPr lang="ko-KR" altLang="en-US" sz="1200" b="1" dirty="0">
                <a:solidFill>
                  <a:srgbClr val="FFFFFF"/>
                </a:solidFill>
                <a:effectLst>
                  <a:outerShdw blurRad="38100" dist="38100" dir="2700000" algn="tl">
                    <a:srgbClr val="000000">
                      <a:alpha val="43137"/>
                    </a:srgbClr>
                  </a:outerShdw>
                </a:effectLst>
              </a:rPr>
              <a:t> 횟수로 처음부터 새로운 훈련을 시작하면 낭비가 많음</a:t>
            </a:r>
            <a:endParaRPr lang="en-US" altLang="ko-KR" sz="1200" b="1" dirty="0">
              <a:solidFill>
                <a:srgbClr val="FFFFFF"/>
              </a:solidFill>
              <a:effectLst>
                <a:outerShdw blurRad="38100" dist="38100" dir="2700000" algn="tl">
                  <a:srgbClr val="000000">
                    <a:alpha val="43137"/>
                  </a:srgbClr>
                </a:outerShdw>
              </a:effectLst>
            </a:endParaRPr>
          </a:p>
          <a:p>
            <a:pPr marL="228600" lvl="0" indent="-228600" algn="l" rtl="0">
              <a:lnSpc>
                <a:spcPct val="250000"/>
              </a:lnSpc>
              <a:spcBef>
                <a:spcPts val="0"/>
              </a:spcBef>
              <a:spcAft>
                <a:spcPts val="0"/>
              </a:spcAft>
              <a:buAutoNum type="arabicPeriod"/>
            </a:pPr>
            <a:r>
              <a:rPr lang="ko-KR" altLang="en-US" sz="1200" b="1" dirty="0">
                <a:effectLst>
                  <a:outerShdw blurRad="38100" dist="38100" dir="2700000" algn="tl">
                    <a:srgbClr val="000000">
                      <a:alpha val="43137"/>
                    </a:srgbClr>
                  </a:outerShdw>
                </a:effectLst>
              </a:rPr>
              <a:t>더 좋은 방법은 검증 손실을 관측하여 더 이상 향상되지 않는 지점에서 훈련을 멈추는 것 </a:t>
            </a:r>
            <a:r>
              <a:rPr lang="en-US" altLang="ko-KR" sz="1200" b="1" dirty="0">
                <a:effectLst>
                  <a:outerShdw blurRad="38100" dist="38100" dir="2700000" algn="tl">
                    <a:srgbClr val="000000">
                      <a:alpha val="43137"/>
                    </a:srgbClr>
                  </a:outerShdw>
                </a:effectLst>
              </a:rPr>
              <a:t>-&gt; </a:t>
            </a:r>
            <a:r>
              <a:rPr lang="ko-KR" altLang="en-US" sz="1200" b="1" dirty="0" err="1">
                <a:effectLst>
                  <a:outerShdw blurRad="38100" dist="38100" dir="2700000" algn="tl">
                    <a:srgbClr val="000000">
                      <a:alpha val="43137"/>
                    </a:srgbClr>
                  </a:outerShdw>
                </a:effectLst>
              </a:rPr>
              <a:t>콜백</a:t>
            </a:r>
            <a:r>
              <a:rPr lang="en-US" altLang="ko-KR" sz="1200" b="1" dirty="0">
                <a:effectLst>
                  <a:outerShdw blurRad="38100" dist="38100" dir="2700000" algn="tl">
                    <a:srgbClr val="000000">
                      <a:alpha val="43137"/>
                    </a:srgbClr>
                  </a:outerShdw>
                </a:effectLst>
              </a:rPr>
              <a:t>(callback)</a:t>
            </a:r>
          </a:p>
          <a:p>
            <a:pPr marL="228600" lvl="0" indent="-228600" algn="l" rtl="0">
              <a:lnSpc>
                <a:spcPct val="250000"/>
              </a:lnSpc>
              <a:spcBef>
                <a:spcPts val="0"/>
              </a:spcBef>
              <a:spcAft>
                <a:spcPts val="0"/>
              </a:spcAft>
              <a:buAutoNum type="arabicPeriod"/>
            </a:pPr>
            <a:r>
              <a:rPr lang="ko-KR" altLang="en-US" sz="1200" b="1" dirty="0" err="1">
                <a:solidFill>
                  <a:srgbClr val="FFFFFF"/>
                </a:solidFill>
                <a:effectLst>
                  <a:outerShdw blurRad="38100" dist="38100" dir="2700000" algn="tl">
                    <a:srgbClr val="000000">
                      <a:alpha val="43137"/>
                    </a:srgbClr>
                  </a:outerShdw>
                </a:effectLst>
              </a:rPr>
              <a:t>콜백을</a:t>
            </a:r>
            <a:r>
              <a:rPr lang="ko-KR" altLang="en-US" sz="1200" b="1" dirty="0">
                <a:solidFill>
                  <a:srgbClr val="FFFFFF"/>
                </a:solidFill>
                <a:effectLst>
                  <a:outerShdw blurRad="38100" dist="38100" dir="2700000" algn="tl">
                    <a:srgbClr val="000000">
                      <a:alpha val="43137"/>
                    </a:srgbClr>
                  </a:outerShdw>
                </a:effectLst>
              </a:rPr>
              <a:t> 사용하는 몇 가지 사례</a:t>
            </a:r>
            <a:endParaRPr lang="en-US" altLang="ko-KR" sz="1200" b="1" dirty="0">
              <a:solidFill>
                <a:srgbClr val="FFFFFF"/>
              </a:solidFill>
              <a:effectLst>
                <a:outerShdw blurRad="38100" dist="38100" dir="2700000" algn="tl">
                  <a:srgbClr val="000000">
                    <a:alpha val="43137"/>
                  </a:srgbClr>
                </a:outerShdw>
              </a:effectLst>
            </a:endParaRPr>
          </a:p>
          <a:p>
            <a:pPr marL="685800" lvl="1" indent="-228600" algn="l">
              <a:lnSpc>
                <a:spcPct val="250000"/>
              </a:lnSpc>
              <a:buAutoNum type="arabicPeriod"/>
            </a:pPr>
            <a:r>
              <a:rPr lang="ko-KR" altLang="en-US" sz="1200" b="1" dirty="0">
                <a:solidFill>
                  <a:srgbClr val="FFFFFF"/>
                </a:solidFill>
                <a:effectLst>
                  <a:outerShdw blurRad="38100" dist="38100" dir="2700000" algn="tl">
                    <a:srgbClr val="000000">
                      <a:alpha val="43137"/>
                    </a:srgbClr>
                  </a:outerShdw>
                </a:effectLst>
              </a:rPr>
              <a:t>모델 체크포인트 저장 </a:t>
            </a:r>
            <a:r>
              <a:rPr lang="en-US" altLang="ko-KR" sz="1200" b="1" dirty="0">
                <a:solidFill>
                  <a:srgbClr val="FFFFFF"/>
                </a:solidFill>
                <a:effectLst>
                  <a:outerShdw blurRad="38100" dist="38100" dir="2700000" algn="tl">
                    <a:srgbClr val="000000">
                      <a:alpha val="43137"/>
                    </a:srgbClr>
                  </a:outerShdw>
                </a:effectLst>
              </a:rPr>
              <a:t>: </a:t>
            </a:r>
            <a:r>
              <a:rPr lang="ko-KR" altLang="en-US" sz="1200" b="1" dirty="0">
                <a:solidFill>
                  <a:srgbClr val="FFFFFF"/>
                </a:solidFill>
                <a:effectLst>
                  <a:outerShdw blurRad="38100" dist="38100" dir="2700000" algn="tl">
                    <a:srgbClr val="000000">
                      <a:alpha val="43137"/>
                    </a:srgbClr>
                  </a:outerShdw>
                </a:effectLst>
              </a:rPr>
              <a:t>훈련하는 동안 어떤 지점에서 모델의 현재 가중치를 저장</a:t>
            </a:r>
            <a:endParaRPr lang="en-US" altLang="ko-KR" sz="1200" b="1" dirty="0">
              <a:solidFill>
                <a:srgbClr val="FFFFFF"/>
              </a:solidFill>
              <a:effectLst>
                <a:outerShdw blurRad="38100" dist="38100" dir="2700000" algn="tl">
                  <a:srgbClr val="000000">
                    <a:alpha val="43137"/>
                  </a:srgbClr>
                </a:outerShdw>
              </a:effectLst>
            </a:endParaRPr>
          </a:p>
          <a:p>
            <a:pPr marL="685800" lvl="1" indent="-228600" algn="l">
              <a:lnSpc>
                <a:spcPct val="250000"/>
              </a:lnSpc>
              <a:buAutoNum type="arabicPeriod"/>
            </a:pPr>
            <a:r>
              <a:rPr lang="ko-KR" altLang="en-US" sz="1200" b="1" dirty="0">
                <a:solidFill>
                  <a:srgbClr val="FFFFFF"/>
                </a:solidFill>
                <a:effectLst>
                  <a:outerShdw blurRad="38100" dist="38100" dir="2700000" algn="tl">
                    <a:srgbClr val="000000">
                      <a:alpha val="43137"/>
                    </a:srgbClr>
                  </a:outerShdw>
                </a:effectLst>
              </a:rPr>
              <a:t>조기 종료</a:t>
            </a:r>
            <a:r>
              <a:rPr lang="en-US" altLang="ko-KR" sz="1200" b="1" dirty="0">
                <a:solidFill>
                  <a:srgbClr val="FFFFFF"/>
                </a:solidFill>
                <a:effectLst>
                  <a:outerShdw blurRad="38100" dist="38100" dir="2700000" algn="tl">
                    <a:srgbClr val="000000">
                      <a:alpha val="43137"/>
                    </a:srgbClr>
                  </a:outerShdw>
                </a:effectLst>
              </a:rPr>
              <a:t>(early stopping) : </a:t>
            </a:r>
            <a:r>
              <a:rPr lang="ko-KR" altLang="en-US" sz="1200" b="1" dirty="0">
                <a:solidFill>
                  <a:srgbClr val="FFFFFF"/>
                </a:solidFill>
                <a:effectLst>
                  <a:outerShdw blurRad="38100" dist="38100" dir="2700000" algn="tl">
                    <a:srgbClr val="000000">
                      <a:alpha val="43137"/>
                    </a:srgbClr>
                  </a:outerShdw>
                </a:effectLst>
              </a:rPr>
              <a:t>검증 손실이 더 이상 향상되지 않을 때 훈련을 중지</a:t>
            </a:r>
            <a:endParaRPr lang="en-US" altLang="ko-KR" sz="1200" b="1" dirty="0">
              <a:solidFill>
                <a:srgbClr val="FFFFFF"/>
              </a:solidFill>
              <a:effectLst>
                <a:outerShdw blurRad="38100" dist="38100" dir="2700000" algn="tl">
                  <a:srgbClr val="000000">
                    <a:alpha val="43137"/>
                  </a:srgbClr>
                </a:outerShdw>
              </a:effectLst>
            </a:endParaRPr>
          </a:p>
          <a:p>
            <a:pPr marL="685800" lvl="1" indent="-228600" algn="l">
              <a:lnSpc>
                <a:spcPct val="250000"/>
              </a:lnSpc>
              <a:buAutoNum type="arabicPeriod"/>
            </a:pPr>
            <a:r>
              <a:rPr lang="ko-KR" altLang="en-US" sz="1200" b="1" dirty="0">
                <a:solidFill>
                  <a:srgbClr val="FFFFFF"/>
                </a:solidFill>
                <a:effectLst>
                  <a:outerShdw blurRad="38100" dist="38100" dir="2700000" algn="tl">
                    <a:srgbClr val="000000">
                      <a:alpha val="43137"/>
                    </a:srgbClr>
                  </a:outerShdw>
                </a:effectLst>
              </a:rPr>
              <a:t>훈련하는 동안 </a:t>
            </a:r>
            <a:r>
              <a:rPr lang="ko-KR" altLang="en-US" sz="1200" b="1" dirty="0" err="1">
                <a:solidFill>
                  <a:srgbClr val="FFFFFF"/>
                </a:solidFill>
                <a:effectLst>
                  <a:outerShdw blurRad="38100" dist="38100" dir="2700000" algn="tl">
                    <a:srgbClr val="000000">
                      <a:alpha val="43137"/>
                    </a:srgbClr>
                  </a:outerShdw>
                </a:effectLst>
              </a:rPr>
              <a:t>하이퍼파라미터</a:t>
            </a:r>
            <a:r>
              <a:rPr lang="ko-KR" altLang="en-US" sz="1200" b="1" dirty="0">
                <a:solidFill>
                  <a:srgbClr val="FFFFFF"/>
                </a:solidFill>
                <a:effectLst>
                  <a:outerShdw blurRad="38100" dist="38100" dir="2700000" algn="tl">
                    <a:srgbClr val="000000">
                      <a:alpha val="43137"/>
                    </a:srgbClr>
                  </a:outerShdw>
                </a:effectLst>
              </a:rPr>
              <a:t> 값을 동적으로 조정합니다</a:t>
            </a:r>
            <a:r>
              <a:rPr lang="en-US" altLang="ko-KR" sz="1200" b="1" dirty="0">
                <a:solidFill>
                  <a:srgbClr val="FFFFFF"/>
                </a:solidFill>
                <a:effectLst>
                  <a:outerShdw blurRad="38100" dist="38100" dir="2700000" algn="tl">
                    <a:srgbClr val="000000">
                      <a:alpha val="43137"/>
                    </a:srgbClr>
                  </a:outerShdw>
                </a:effectLst>
              </a:rPr>
              <a:t>. : </a:t>
            </a:r>
            <a:r>
              <a:rPr lang="ko-KR" altLang="en-US" sz="1200" b="1" dirty="0" err="1">
                <a:solidFill>
                  <a:srgbClr val="FFFFFF"/>
                </a:solidFill>
                <a:effectLst>
                  <a:outerShdw blurRad="38100" dist="38100" dir="2700000" algn="tl">
                    <a:srgbClr val="000000">
                      <a:alpha val="43137"/>
                    </a:srgbClr>
                  </a:outerShdw>
                </a:effectLst>
              </a:rPr>
              <a:t>옵티마이저의</a:t>
            </a:r>
            <a:r>
              <a:rPr lang="ko-KR" altLang="en-US" sz="1200" b="1" dirty="0">
                <a:solidFill>
                  <a:srgbClr val="FFFFFF"/>
                </a:solidFill>
                <a:effectLst>
                  <a:outerShdw blurRad="38100" dist="38100" dir="2700000" algn="tl">
                    <a:srgbClr val="000000">
                      <a:alpha val="43137"/>
                    </a:srgbClr>
                  </a:outerShdw>
                </a:effectLst>
              </a:rPr>
              <a:t> </a:t>
            </a:r>
            <a:r>
              <a:rPr lang="ko-KR" altLang="en-US" sz="1200" b="1" dirty="0" err="1">
                <a:solidFill>
                  <a:srgbClr val="FFFFFF"/>
                </a:solidFill>
                <a:effectLst>
                  <a:outerShdw blurRad="38100" dist="38100" dir="2700000" algn="tl">
                    <a:srgbClr val="000000">
                      <a:alpha val="43137"/>
                    </a:srgbClr>
                  </a:outerShdw>
                </a:effectLst>
              </a:rPr>
              <a:t>학습률</a:t>
            </a:r>
            <a:r>
              <a:rPr lang="ko-KR" altLang="en-US" sz="1200" b="1" dirty="0">
                <a:solidFill>
                  <a:srgbClr val="FFFFFF"/>
                </a:solidFill>
                <a:effectLst>
                  <a:outerShdw blurRad="38100" dist="38100" dir="2700000" algn="tl">
                    <a:srgbClr val="000000">
                      <a:alpha val="43137"/>
                    </a:srgbClr>
                  </a:outerShdw>
                </a:effectLst>
              </a:rPr>
              <a:t> 같은 경우</a:t>
            </a:r>
            <a:endParaRPr lang="en-US" altLang="ko-KR" sz="1200" b="1" dirty="0">
              <a:solidFill>
                <a:srgbClr val="FFFFFF"/>
              </a:solidFill>
              <a:effectLst>
                <a:outerShdw blurRad="38100" dist="38100" dir="2700000" algn="tl">
                  <a:srgbClr val="000000">
                    <a:alpha val="43137"/>
                  </a:srgbClr>
                </a:outerShdw>
              </a:effectLst>
            </a:endParaRPr>
          </a:p>
          <a:p>
            <a:pPr marL="685800" lvl="1" indent="-228600" algn="l">
              <a:lnSpc>
                <a:spcPct val="250000"/>
              </a:lnSpc>
              <a:buAutoNum type="arabicPeriod"/>
            </a:pPr>
            <a:r>
              <a:rPr lang="ko-KR" altLang="en-US" sz="1200" b="1" dirty="0">
                <a:solidFill>
                  <a:srgbClr val="FFFFFF"/>
                </a:solidFill>
                <a:effectLst>
                  <a:outerShdw blurRad="38100" dist="38100" dir="2700000" algn="tl">
                    <a:srgbClr val="000000">
                      <a:alpha val="43137"/>
                    </a:srgbClr>
                  </a:outerShdw>
                </a:effectLst>
              </a:rPr>
              <a:t>훈련과 검증 지표를 로그에 기록하거나 모델이 학습한 표현이 업데이트될 때마다 시각화</a:t>
            </a:r>
            <a:endParaRPr lang="en-US" altLang="ko-KR" sz="12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16853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5" name="그림 4">
            <a:extLst>
              <a:ext uri="{FF2B5EF4-FFF2-40B4-BE49-F238E27FC236}">
                <a16:creationId xmlns:a16="http://schemas.microsoft.com/office/drawing/2014/main" id="{4C7411B0-4D51-4EE3-B241-D2AB218D7370}"/>
              </a:ext>
            </a:extLst>
          </p:cNvPr>
          <p:cNvPicPr>
            <a:picLocks noChangeAspect="1"/>
          </p:cNvPicPr>
          <p:nvPr/>
        </p:nvPicPr>
        <p:blipFill>
          <a:blip r:embed="rId3"/>
          <a:stretch>
            <a:fillRect/>
          </a:stretch>
        </p:blipFill>
        <p:spPr>
          <a:xfrm>
            <a:off x="311700" y="680511"/>
            <a:ext cx="6022527" cy="2803460"/>
          </a:xfrm>
          <a:prstGeom prst="rect">
            <a:avLst/>
          </a:prstGeom>
        </p:spPr>
      </p:pic>
      <p:sp>
        <p:nvSpPr>
          <p:cNvPr id="11" name="Google Shape;293;p24">
            <a:extLst>
              <a:ext uri="{FF2B5EF4-FFF2-40B4-BE49-F238E27FC236}">
                <a16:creationId xmlns:a16="http://schemas.microsoft.com/office/drawing/2014/main" id="{DA0AC78B-1DD7-4EDA-B262-CCE78014A142}"/>
              </a:ext>
            </a:extLst>
          </p:cNvPr>
          <p:cNvSpPr txBox="1">
            <a:spLocks noGrp="1"/>
          </p:cNvSpPr>
          <p:nvPr>
            <p:ph type="subTitle" idx="1"/>
          </p:nvPr>
        </p:nvSpPr>
        <p:spPr>
          <a:xfrm>
            <a:off x="311700" y="3543420"/>
            <a:ext cx="8520600" cy="2003886"/>
          </a:xfrm>
          <a:prstGeom prst="rect">
            <a:avLst/>
          </a:prstGeom>
        </p:spPr>
        <p:txBody>
          <a:bodyPr spcFirstLastPara="1" wrap="square" lIns="91425" tIns="91425" rIns="91425" bIns="91425" anchor="t" anchorCtr="0">
            <a:noAutofit/>
          </a:bodyPr>
          <a:lstStyle/>
          <a:p>
            <a:pPr marL="228600" lvl="0" indent="-228600" algn="l" rtl="0">
              <a:lnSpc>
                <a:spcPct val="150000"/>
              </a:lnSpc>
              <a:spcBef>
                <a:spcPts val="0"/>
              </a:spcBef>
              <a:spcAft>
                <a:spcPts val="0"/>
              </a:spcAft>
              <a:buAutoNum type="arabicPeriod"/>
            </a:pPr>
            <a:r>
              <a:rPr lang="en-US" altLang="ko-KR" sz="1400" b="1" dirty="0" err="1">
                <a:solidFill>
                  <a:srgbClr val="FFFFFF"/>
                </a:solidFill>
                <a:effectLst>
                  <a:outerShdw blurRad="38100" dist="38100" dir="2700000" algn="tl">
                    <a:srgbClr val="000000">
                      <a:alpha val="43137"/>
                    </a:srgbClr>
                  </a:outerShdw>
                </a:effectLst>
              </a:rPr>
              <a:t>EarlyStopping</a:t>
            </a:r>
            <a:r>
              <a:rPr lang="en-US" altLang="ko-KR" sz="1400" b="1" dirty="0">
                <a:solidFill>
                  <a:srgbClr val="FFFFFF"/>
                </a:solidFill>
                <a:effectLst>
                  <a:outerShdw blurRad="38100" dist="38100" dir="2700000" algn="tl">
                    <a:srgbClr val="000000">
                      <a:alpha val="43137"/>
                    </a:srgbClr>
                  </a:outerShdw>
                </a:effectLst>
              </a:rPr>
              <a:t> </a:t>
            </a:r>
            <a:r>
              <a:rPr lang="ko-KR" altLang="en-US" sz="1400" b="1" dirty="0" err="1">
                <a:solidFill>
                  <a:srgbClr val="FFFFFF"/>
                </a:solidFill>
                <a:effectLst>
                  <a:outerShdw blurRad="38100" dist="38100" dir="2700000" algn="tl">
                    <a:srgbClr val="000000">
                      <a:alpha val="43137"/>
                    </a:srgbClr>
                  </a:outerShdw>
                </a:effectLst>
              </a:rPr>
              <a:t>콜백</a:t>
            </a:r>
            <a:r>
              <a:rPr lang="ko-KR" altLang="en-US" sz="1400" b="1" dirty="0">
                <a:solidFill>
                  <a:srgbClr val="FFFFFF"/>
                </a:solidFill>
                <a:effectLst>
                  <a:outerShdw blurRad="38100" dist="38100" dir="2700000" algn="tl">
                    <a:srgbClr val="000000">
                      <a:alpha val="43137"/>
                    </a:srgbClr>
                  </a:outerShdw>
                </a:effectLst>
              </a:rPr>
              <a:t> 사용하면 정해진 </a:t>
            </a:r>
            <a:r>
              <a:rPr lang="ko-KR" altLang="en-US" sz="1400" b="1" dirty="0" err="1">
                <a:solidFill>
                  <a:srgbClr val="FFFFFF"/>
                </a:solidFill>
                <a:effectLst>
                  <a:outerShdw blurRad="38100" dist="38100" dir="2700000" algn="tl">
                    <a:srgbClr val="000000">
                      <a:alpha val="43137"/>
                    </a:srgbClr>
                  </a:outerShdw>
                </a:effectLst>
              </a:rPr>
              <a:t>에포크</a:t>
            </a:r>
            <a:r>
              <a:rPr lang="ko-KR" altLang="en-US" sz="1400" b="1" dirty="0">
                <a:solidFill>
                  <a:srgbClr val="FFFFFF"/>
                </a:solidFill>
                <a:effectLst>
                  <a:outerShdw blurRad="38100" dist="38100" dir="2700000" algn="tl">
                    <a:srgbClr val="000000">
                      <a:alpha val="43137"/>
                    </a:srgbClr>
                  </a:outerShdw>
                </a:effectLst>
              </a:rPr>
              <a:t> 동안 모니터링 지표가 향상되지 않을 때 훈련 중지 가능</a:t>
            </a:r>
            <a:endParaRPr lang="en-US" altLang="ko-KR" sz="1400" b="1" dirty="0">
              <a:effectLst>
                <a:outerShdw blurRad="38100" dist="38100" dir="2700000" algn="tl">
                  <a:srgbClr val="000000">
                    <a:alpha val="43137"/>
                  </a:srgbClr>
                </a:outerShdw>
              </a:effectLst>
            </a:endParaRPr>
          </a:p>
          <a:p>
            <a:pPr marL="228600" lvl="0" indent="-228600" algn="l" rtl="0">
              <a:lnSpc>
                <a:spcPct val="150000"/>
              </a:lnSpc>
              <a:spcBef>
                <a:spcPts val="0"/>
              </a:spcBef>
              <a:spcAft>
                <a:spcPts val="0"/>
              </a:spcAft>
              <a:buAutoNum type="arabicPeriod"/>
            </a:pPr>
            <a:r>
              <a:rPr lang="ko-KR" altLang="en-US" sz="1400" b="1" dirty="0">
                <a:solidFill>
                  <a:srgbClr val="FFFFFF"/>
                </a:solidFill>
                <a:effectLst>
                  <a:outerShdw blurRad="38100" dist="38100" dir="2700000" algn="tl">
                    <a:srgbClr val="000000">
                      <a:alpha val="43137"/>
                    </a:srgbClr>
                  </a:outerShdw>
                </a:effectLst>
              </a:rPr>
              <a:t>예를 들면 과대적합 등에서 사용할 수 있음</a:t>
            </a:r>
            <a:endParaRPr lang="en-US" altLang="ko-KR" sz="1400" b="1" dirty="0">
              <a:solidFill>
                <a:srgbClr val="FFFFFF"/>
              </a:solidFill>
              <a:effectLst>
                <a:outerShdw blurRad="38100" dist="38100" dir="2700000" algn="tl">
                  <a:srgbClr val="000000">
                    <a:alpha val="43137"/>
                  </a:srgbClr>
                </a:outerShdw>
              </a:effectLst>
            </a:endParaRPr>
          </a:p>
          <a:p>
            <a:pPr marL="228600" lvl="0" indent="-228600" algn="l" rtl="0">
              <a:lnSpc>
                <a:spcPct val="150000"/>
              </a:lnSpc>
              <a:spcBef>
                <a:spcPts val="0"/>
              </a:spcBef>
              <a:spcAft>
                <a:spcPts val="0"/>
              </a:spcAft>
              <a:buAutoNum type="arabicPeriod"/>
            </a:pPr>
            <a:r>
              <a:rPr lang="ko-KR" altLang="en-US" sz="1400" b="1" dirty="0">
                <a:solidFill>
                  <a:srgbClr val="FFFFFF"/>
                </a:solidFill>
                <a:effectLst>
                  <a:outerShdw blurRad="38100" dist="38100" dir="2700000" algn="tl">
                    <a:srgbClr val="000000">
                      <a:alpha val="43137"/>
                    </a:srgbClr>
                  </a:outerShdw>
                </a:effectLst>
              </a:rPr>
              <a:t>일반적으로 이 </a:t>
            </a:r>
            <a:r>
              <a:rPr lang="ko-KR" altLang="en-US" sz="1400" b="1" dirty="0" err="1">
                <a:solidFill>
                  <a:srgbClr val="FFFFFF"/>
                </a:solidFill>
                <a:effectLst>
                  <a:outerShdw blurRad="38100" dist="38100" dir="2700000" algn="tl">
                    <a:srgbClr val="000000">
                      <a:alpha val="43137"/>
                    </a:srgbClr>
                  </a:outerShdw>
                </a:effectLst>
              </a:rPr>
              <a:t>콜백은</a:t>
            </a:r>
            <a:r>
              <a:rPr lang="ko-KR" altLang="en-US" sz="1400" b="1" dirty="0">
                <a:solidFill>
                  <a:srgbClr val="FFFFFF"/>
                </a:solidFill>
                <a:effectLst>
                  <a:outerShdw blurRad="38100" dist="38100" dir="2700000" algn="tl">
                    <a:srgbClr val="000000">
                      <a:alpha val="43137"/>
                    </a:srgbClr>
                  </a:outerShdw>
                </a:effectLst>
              </a:rPr>
              <a:t> 훈련하는 동안 모델을 계속 저장해주는 </a:t>
            </a:r>
            <a:r>
              <a:rPr lang="en-US" altLang="ko-KR" sz="1400" b="1" dirty="0" err="1">
                <a:solidFill>
                  <a:srgbClr val="FFFFFF"/>
                </a:solidFill>
                <a:effectLst>
                  <a:outerShdw blurRad="38100" dist="38100" dir="2700000" algn="tl">
                    <a:srgbClr val="000000">
                      <a:alpha val="43137"/>
                    </a:srgbClr>
                  </a:outerShdw>
                </a:effectLst>
              </a:rPr>
              <a:t>ModelCheckpoint</a:t>
            </a:r>
            <a:r>
              <a:rPr lang="ko-KR" altLang="en-US" sz="1400" b="1" dirty="0">
                <a:solidFill>
                  <a:srgbClr val="FFFFFF"/>
                </a:solidFill>
                <a:effectLst>
                  <a:outerShdw blurRad="38100" dist="38100" dir="2700000" algn="tl">
                    <a:srgbClr val="000000">
                      <a:alpha val="43137"/>
                    </a:srgbClr>
                  </a:outerShdw>
                </a:effectLst>
              </a:rPr>
              <a:t>와 함께 사용</a:t>
            </a:r>
            <a:endParaRPr lang="en-US" altLang="ko-KR" sz="1400" b="1" dirty="0">
              <a:solidFill>
                <a:srgbClr val="FFFFFF"/>
              </a:solidFill>
              <a:effectLst>
                <a:outerShdw blurRad="38100" dist="38100" dir="2700000" algn="tl">
                  <a:srgbClr val="000000">
                    <a:alpha val="43137"/>
                  </a:srgbClr>
                </a:outerShdw>
              </a:effectLst>
            </a:endParaRPr>
          </a:p>
        </p:txBody>
      </p:sp>
      <p:sp>
        <p:nvSpPr>
          <p:cNvPr id="16" name="Google Shape;271;p23">
            <a:extLst>
              <a:ext uri="{FF2B5EF4-FFF2-40B4-BE49-F238E27FC236}">
                <a16:creationId xmlns:a16="http://schemas.microsoft.com/office/drawing/2014/main" id="{5D24F1DB-B641-46FE-A4EB-A59C894D6513}"/>
              </a:ext>
            </a:extLst>
          </p:cNvPr>
          <p:cNvSpPr txBox="1">
            <a:spLocks/>
          </p:cNvSpPr>
          <p:nvPr/>
        </p:nvSpPr>
        <p:spPr>
          <a:xfrm>
            <a:off x="311700" y="73911"/>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US" altLang="ko-KR" dirty="0" err="1"/>
              <a:t>ModelCheckpoint</a:t>
            </a:r>
            <a:r>
              <a:rPr lang="ko-KR" altLang="en-US" dirty="0"/>
              <a:t>와 </a:t>
            </a:r>
            <a:r>
              <a:rPr lang="en-US" altLang="ko-KR" dirty="0" err="1"/>
              <a:t>EarlyStopping</a:t>
            </a:r>
            <a:r>
              <a:rPr lang="en-US" altLang="ko-KR" dirty="0"/>
              <a:t> </a:t>
            </a:r>
            <a:r>
              <a:rPr lang="ko-KR" altLang="en-US" dirty="0" err="1"/>
              <a:t>콜백</a:t>
            </a:r>
            <a:endParaRPr lang="ko-KR" altLang="en-US" dirty="0"/>
          </a:p>
        </p:txBody>
      </p:sp>
      <p:cxnSp>
        <p:nvCxnSpPr>
          <p:cNvPr id="17" name="Google Shape;287;p23">
            <a:extLst>
              <a:ext uri="{FF2B5EF4-FFF2-40B4-BE49-F238E27FC236}">
                <a16:creationId xmlns:a16="http://schemas.microsoft.com/office/drawing/2014/main" id="{9A15E110-5BDA-4B7F-B6F9-8D91D3DA86C5}"/>
              </a:ext>
            </a:extLst>
          </p:cNvPr>
          <p:cNvCxnSpPr/>
          <p:nvPr/>
        </p:nvCxnSpPr>
        <p:spPr>
          <a:xfrm>
            <a:off x="311700" y="621061"/>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743132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3984210" y="1677250"/>
            <a:ext cx="515979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ltLang="ko-KR" sz="3000" b="1" dirty="0"/>
              <a:t>7</a:t>
            </a:r>
            <a:r>
              <a:rPr lang="ko-KR" altLang="en-US" sz="3000" b="1" dirty="0"/>
              <a:t>장</a:t>
            </a:r>
            <a:r>
              <a:rPr lang="en-US" altLang="ko-KR" sz="3000" b="1" dirty="0"/>
              <a:t>. </a:t>
            </a:r>
            <a:r>
              <a:rPr lang="ko-KR" altLang="en-US" sz="3000" b="1" dirty="0" err="1"/>
              <a:t>딥러닝을</a:t>
            </a:r>
            <a:r>
              <a:rPr lang="ko-KR" altLang="en-US" sz="3000" b="1" dirty="0"/>
              <a:t> 위한 고급 도구</a:t>
            </a:r>
            <a:endParaRPr sz="3000" b="1" dirty="0"/>
          </a:p>
        </p:txBody>
      </p:sp>
      <p:sp>
        <p:nvSpPr>
          <p:cNvPr id="259" name="Google Shape;259;p22"/>
          <p:cNvSpPr txBox="1">
            <a:spLocks noGrp="1"/>
          </p:cNvSpPr>
          <p:nvPr>
            <p:ph type="subTitle" idx="1"/>
          </p:nvPr>
        </p:nvSpPr>
        <p:spPr>
          <a:xfrm>
            <a:off x="4253140" y="2594591"/>
            <a:ext cx="409806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300" dirty="0"/>
              <a:t>7.1 Sequential </a:t>
            </a:r>
            <a:r>
              <a:rPr lang="ko-KR" altLang="en-US" sz="1300" dirty="0"/>
              <a:t>모델을 넘어서</a:t>
            </a:r>
            <a:r>
              <a:rPr lang="en-US" altLang="ko-KR" sz="1300" dirty="0"/>
              <a:t>: </a:t>
            </a:r>
            <a:r>
              <a:rPr lang="ko-KR" altLang="en-US" sz="1300" dirty="0" err="1"/>
              <a:t>케라스의</a:t>
            </a:r>
            <a:r>
              <a:rPr lang="ko-KR" altLang="en-US" sz="1300" dirty="0"/>
              <a:t> 함수형 </a:t>
            </a:r>
            <a:r>
              <a:rPr lang="en-US" altLang="ko-KR" sz="1300" dirty="0"/>
              <a:t>API</a:t>
            </a:r>
          </a:p>
          <a:p>
            <a:pPr marL="0" lvl="0" indent="0" algn="l" rtl="0">
              <a:spcBef>
                <a:spcPts val="0"/>
              </a:spcBef>
              <a:spcAft>
                <a:spcPts val="0"/>
              </a:spcAft>
              <a:buClr>
                <a:schemeClr val="dk1"/>
              </a:buClr>
              <a:buSzPts val="1100"/>
              <a:buFont typeface="Arial"/>
              <a:buNone/>
            </a:pPr>
            <a:r>
              <a:rPr lang="en-US" altLang="ko-KR" sz="1300" dirty="0"/>
              <a:t>7.2 </a:t>
            </a:r>
            <a:r>
              <a:rPr lang="ko-KR" altLang="en-US" sz="1300" dirty="0" err="1"/>
              <a:t>케라스</a:t>
            </a:r>
            <a:r>
              <a:rPr lang="ko-KR" altLang="en-US" sz="1300" dirty="0"/>
              <a:t> </a:t>
            </a:r>
            <a:r>
              <a:rPr lang="ko-KR" altLang="en-US" sz="1300" dirty="0" err="1"/>
              <a:t>콜백과</a:t>
            </a:r>
            <a:r>
              <a:rPr lang="ko-KR" altLang="en-US" sz="1300" dirty="0"/>
              <a:t> </a:t>
            </a:r>
            <a:r>
              <a:rPr lang="ko-KR" altLang="en-US" sz="1300" dirty="0" err="1"/>
              <a:t>텐서보드를</a:t>
            </a:r>
            <a:r>
              <a:rPr lang="ko-KR" altLang="en-US" sz="1300" dirty="0"/>
              <a:t> 사용한 딥러닝 모델 검사와 모니터링</a:t>
            </a:r>
            <a:endParaRPr lang="en-US" altLang="ko-KR" sz="1300" dirty="0"/>
          </a:p>
          <a:p>
            <a:pPr marL="0" lvl="0" indent="0" algn="l" rtl="0">
              <a:spcBef>
                <a:spcPts val="0"/>
              </a:spcBef>
              <a:spcAft>
                <a:spcPts val="0"/>
              </a:spcAft>
              <a:buClr>
                <a:schemeClr val="dk1"/>
              </a:buClr>
              <a:buSzPts val="1100"/>
              <a:buFont typeface="Arial"/>
              <a:buNone/>
            </a:pPr>
            <a:r>
              <a:rPr lang="en-US" altLang="ko-KR" sz="1300" dirty="0"/>
              <a:t>7.3 </a:t>
            </a:r>
            <a:r>
              <a:rPr lang="ko-KR" altLang="en-US" sz="1300" dirty="0"/>
              <a:t>모델의 성능을 최대로 끌어올리기</a:t>
            </a:r>
            <a:endParaRPr lang="en-US" altLang="ko-KR" sz="1300" dirty="0"/>
          </a:p>
          <a:p>
            <a:pPr marL="0" lvl="0" indent="0" algn="l" rtl="0">
              <a:spcBef>
                <a:spcPts val="0"/>
              </a:spcBef>
              <a:spcAft>
                <a:spcPts val="0"/>
              </a:spcAft>
              <a:buClr>
                <a:schemeClr val="dk1"/>
              </a:buClr>
              <a:buSzPts val="1100"/>
              <a:buFont typeface="Arial"/>
              <a:buNone/>
            </a:pPr>
            <a:r>
              <a:rPr lang="en-US" altLang="ko-KR" sz="1300" dirty="0"/>
              <a:t>7.4 </a:t>
            </a:r>
            <a:r>
              <a:rPr lang="ko-KR" altLang="en-US" sz="1300" dirty="0"/>
              <a:t>요약</a:t>
            </a:r>
            <a:endParaRPr sz="1300" dirty="0"/>
          </a:p>
          <a:p>
            <a:pPr marL="0" lvl="0" indent="0" algn="l" rtl="0">
              <a:spcBef>
                <a:spcPts val="0"/>
              </a:spcBef>
              <a:spcAft>
                <a:spcPts val="0"/>
              </a:spcAft>
              <a:buNone/>
            </a:pPr>
            <a:endParaRPr sz="1300" dirty="0"/>
          </a:p>
        </p:txBody>
      </p:sp>
      <p:cxnSp>
        <p:nvCxnSpPr>
          <p:cNvPr id="260" name="Google Shape;260;p22"/>
          <p:cNvCxnSpPr>
            <a:cxnSpLocks/>
          </p:cNvCxnSpPr>
          <p:nvPr/>
        </p:nvCxnSpPr>
        <p:spPr>
          <a:xfrm>
            <a:off x="3984210" y="2283850"/>
            <a:ext cx="5434015" cy="0"/>
          </a:xfrm>
          <a:prstGeom prst="straightConnector1">
            <a:avLst/>
          </a:prstGeom>
          <a:noFill/>
          <a:ln w="9525" cap="flat" cmpd="sng">
            <a:solidFill>
              <a:schemeClr val="accent1"/>
            </a:solidFill>
            <a:prstDash val="solid"/>
            <a:round/>
            <a:headEnd type="none" w="med" len="med"/>
            <a:tailEnd type="none" w="med" len="med"/>
          </a:ln>
        </p:spPr>
      </p:cxnSp>
      <p:grpSp>
        <p:nvGrpSpPr>
          <p:cNvPr id="261" name="Google Shape;261;p22"/>
          <p:cNvGrpSpPr/>
          <p:nvPr/>
        </p:nvGrpSpPr>
        <p:grpSpPr>
          <a:xfrm>
            <a:off x="1110251" y="1395327"/>
            <a:ext cx="2342144" cy="1664528"/>
            <a:chOff x="160325" y="221250"/>
            <a:chExt cx="7199950" cy="5116900"/>
          </a:xfrm>
        </p:grpSpPr>
        <p:sp>
          <p:nvSpPr>
            <p:cNvPr id="262" name="Google Shape;262;p22"/>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2"/>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48FFD5"/>
                </a:solidFill>
                <a:latin typeface="Impact"/>
                <a:ea typeface="Impact"/>
                <a:cs typeface="Impact"/>
                <a:sym typeface="Impact"/>
              </a:rPr>
              <a:t>A</a:t>
            </a:r>
            <a:r>
              <a:rPr lang="ko-KR" altLang="en-US" dirty="0">
                <a:solidFill>
                  <a:srgbClr val="48FFD5"/>
                </a:solidFill>
                <a:latin typeface="Impact"/>
                <a:ea typeface="Impact"/>
                <a:cs typeface="Impact"/>
                <a:sym typeface="Impact"/>
              </a:rPr>
              <a:t>팀</a:t>
            </a:r>
            <a:endParaRPr dirty="0">
              <a:solidFill>
                <a:srgbClr val="48FFD5"/>
              </a:solidFill>
              <a:latin typeface="Impact"/>
              <a:ea typeface="Impact"/>
              <a:cs typeface="Impact"/>
              <a:sym typeface="Impac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11" name="Google Shape;293;p24">
            <a:extLst>
              <a:ext uri="{FF2B5EF4-FFF2-40B4-BE49-F238E27FC236}">
                <a16:creationId xmlns:a16="http://schemas.microsoft.com/office/drawing/2014/main" id="{DA0AC78B-1DD7-4EDA-B262-CCE78014A142}"/>
              </a:ext>
            </a:extLst>
          </p:cNvPr>
          <p:cNvSpPr txBox="1">
            <a:spLocks noGrp="1"/>
          </p:cNvSpPr>
          <p:nvPr>
            <p:ph type="subTitle" idx="1"/>
          </p:nvPr>
        </p:nvSpPr>
        <p:spPr>
          <a:xfrm>
            <a:off x="311700" y="3543420"/>
            <a:ext cx="8520600" cy="2003886"/>
          </a:xfrm>
          <a:prstGeom prst="rect">
            <a:avLst/>
          </a:prstGeom>
        </p:spPr>
        <p:txBody>
          <a:bodyPr spcFirstLastPara="1" wrap="square" lIns="91425" tIns="91425" rIns="91425" bIns="91425" anchor="t" anchorCtr="0">
            <a:noAutofit/>
          </a:bodyPr>
          <a:lstStyle/>
          <a:p>
            <a:pPr marL="228600" lvl="0" indent="-228600" algn="l" rtl="0">
              <a:lnSpc>
                <a:spcPct val="150000"/>
              </a:lnSpc>
              <a:spcBef>
                <a:spcPts val="0"/>
              </a:spcBef>
              <a:spcAft>
                <a:spcPts val="0"/>
              </a:spcAft>
              <a:buAutoNum type="arabicPeriod"/>
            </a:pPr>
            <a:r>
              <a:rPr lang="ko-KR" altLang="en-US" sz="1400" b="1" dirty="0">
                <a:solidFill>
                  <a:srgbClr val="FFFFFF"/>
                </a:solidFill>
                <a:effectLst>
                  <a:outerShdw blurRad="38100" dist="38100" dir="2700000" algn="tl">
                    <a:srgbClr val="000000">
                      <a:alpha val="43137"/>
                    </a:srgbClr>
                  </a:outerShdw>
                </a:effectLst>
              </a:rPr>
              <a:t>이 </a:t>
            </a:r>
            <a:r>
              <a:rPr lang="ko-KR" altLang="en-US" sz="1400" b="1" dirty="0" err="1">
                <a:solidFill>
                  <a:srgbClr val="FFFFFF"/>
                </a:solidFill>
                <a:effectLst>
                  <a:outerShdw blurRad="38100" dist="38100" dir="2700000" algn="tl">
                    <a:srgbClr val="000000">
                      <a:alpha val="43137"/>
                    </a:srgbClr>
                  </a:outerShdw>
                </a:effectLst>
              </a:rPr>
              <a:t>콜백을</a:t>
            </a:r>
            <a:r>
              <a:rPr lang="ko-KR" altLang="en-US" sz="1400" b="1" dirty="0">
                <a:solidFill>
                  <a:srgbClr val="FFFFFF"/>
                </a:solidFill>
                <a:effectLst>
                  <a:outerShdw blurRad="38100" dist="38100" dir="2700000" algn="tl">
                    <a:srgbClr val="000000">
                      <a:alpha val="43137"/>
                    </a:srgbClr>
                  </a:outerShdw>
                </a:effectLst>
              </a:rPr>
              <a:t> 사용하면 검증 손실이 향상되지 않을 때 </a:t>
            </a:r>
            <a:r>
              <a:rPr lang="ko-KR" altLang="en-US" sz="1400" b="1" dirty="0" err="1">
                <a:solidFill>
                  <a:srgbClr val="FFFFFF"/>
                </a:solidFill>
                <a:effectLst>
                  <a:outerShdw blurRad="38100" dist="38100" dir="2700000" algn="tl">
                    <a:srgbClr val="000000">
                      <a:alpha val="43137"/>
                    </a:srgbClr>
                  </a:outerShdw>
                </a:effectLst>
              </a:rPr>
              <a:t>학습률을</a:t>
            </a:r>
            <a:r>
              <a:rPr lang="ko-KR" altLang="en-US" sz="1400" b="1" dirty="0">
                <a:solidFill>
                  <a:srgbClr val="FFFFFF"/>
                </a:solidFill>
                <a:effectLst>
                  <a:outerShdw blurRad="38100" dist="38100" dir="2700000" algn="tl">
                    <a:srgbClr val="000000">
                      <a:alpha val="43137"/>
                    </a:srgbClr>
                  </a:outerShdw>
                </a:effectLst>
              </a:rPr>
              <a:t> 작게 할 수 있음</a:t>
            </a:r>
            <a:endParaRPr lang="en-US" altLang="ko-KR" sz="1400" b="1" dirty="0">
              <a:solidFill>
                <a:srgbClr val="FFFFFF"/>
              </a:solidFill>
              <a:effectLst>
                <a:outerShdw blurRad="38100" dist="38100" dir="2700000" algn="tl">
                  <a:srgbClr val="000000">
                    <a:alpha val="43137"/>
                  </a:srgbClr>
                </a:outerShdw>
              </a:effectLst>
            </a:endParaRPr>
          </a:p>
          <a:p>
            <a:pPr marL="228600" lvl="0" indent="-228600" algn="l" rtl="0">
              <a:lnSpc>
                <a:spcPct val="150000"/>
              </a:lnSpc>
              <a:spcBef>
                <a:spcPts val="0"/>
              </a:spcBef>
              <a:spcAft>
                <a:spcPts val="0"/>
              </a:spcAft>
              <a:buAutoNum type="arabicPeriod"/>
            </a:pPr>
            <a:r>
              <a:rPr lang="ko-KR" altLang="en-US" sz="1400" b="1" dirty="0">
                <a:solidFill>
                  <a:srgbClr val="FFFFFF"/>
                </a:solidFill>
                <a:effectLst>
                  <a:outerShdw blurRad="38100" dist="38100" dir="2700000" algn="tl">
                    <a:srgbClr val="000000">
                      <a:alpha val="43137"/>
                    </a:srgbClr>
                  </a:outerShdw>
                </a:effectLst>
              </a:rPr>
              <a:t>손실 곡선이 평탄할 때 </a:t>
            </a:r>
            <a:r>
              <a:rPr lang="ko-KR" altLang="en-US" sz="1400" b="1" dirty="0" err="1">
                <a:solidFill>
                  <a:srgbClr val="FFFFFF"/>
                </a:solidFill>
                <a:effectLst>
                  <a:outerShdw blurRad="38100" dist="38100" dir="2700000" algn="tl">
                    <a:srgbClr val="000000">
                      <a:alpha val="43137"/>
                    </a:srgbClr>
                  </a:outerShdw>
                </a:effectLst>
              </a:rPr>
              <a:t>학습률을</a:t>
            </a:r>
            <a:r>
              <a:rPr lang="ko-KR" altLang="en-US" sz="1400" b="1" dirty="0">
                <a:solidFill>
                  <a:srgbClr val="FFFFFF"/>
                </a:solidFill>
                <a:effectLst>
                  <a:outerShdw blurRad="38100" dist="38100" dir="2700000" algn="tl">
                    <a:srgbClr val="000000">
                      <a:alpha val="43137"/>
                    </a:srgbClr>
                  </a:outerShdw>
                </a:effectLst>
              </a:rPr>
              <a:t> 작게 하거나 크게 하면 훈련 도중 지역 최솟값에서 효과적으로 빠져나올 수 있음</a:t>
            </a:r>
            <a:endParaRPr lang="en-US" altLang="ko-KR" sz="1400" b="1" dirty="0">
              <a:solidFill>
                <a:srgbClr val="FFFFFF"/>
              </a:solidFill>
              <a:effectLst>
                <a:outerShdw blurRad="38100" dist="38100" dir="2700000" algn="tl">
                  <a:srgbClr val="000000">
                    <a:alpha val="43137"/>
                  </a:srgbClr>
                </a:outerShdw>
              </a:effectLst>
            </a:endParaRPr>
          </a:p>
        </p:txBody>
      </p:sp>
      <p:sp>
        <p:nvSpPr>
          <p:cNvPr id="16" name="Google Shape;271;p23">
            <a:extLst>
              <a:ext uri="{FF2B5EF4-FFF2-40B4-BE49-F238E27FC236}">
                <a16:creationId xmlns:a16="http://schemas.microsoft.com/office/drawing/2014/main" id="{5D24F1DB-B641-46FE-A4EB-A59C894D6513}"/>
              </a:ext>
            </a:extLst>
          </p:cNvPr>
          <p:cNvSpPr txBox="1">
            <a:spLocks/>
          </p:cNvSpPr>
          <p:nvPr/>
        </p:nvSpPr>
        <p:spPr>
          <a:xfrm>
            <a:off x="311700" y="73911"/>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US" altLang="ko-KR" dirty="0" err="1"/>
              <a:t>ReduceLROnPlateau</a:t>
            </a:r>
            <a:r>
              <a:rPr lang="en-US" altLang="ko-KR" dirty="0"/>
              <a:t> </a:t>
            </a:r>
            <a:r>
              <a:rPr lang="ko-KR" altLang="en-US" dirty="0" err="1"/>
              <a:t>콜백</a:t>
            </a:r>
            <a:endParaRPr lang="ko-KR" altLang="en-US" dirty="0"/>
          </a:p>
        </p:txBody>
      </p:sp>
      <p:cxnSp>
        <p:nvCxnSpPr>
          <p:cNvPr id="17" name="Google Shape;287;p23">
            <a:extLst>
              <a:ext uri="{FF2B5EF4-FFF2-40B4-BE49-F238E27FC236}">
                <a16:creationId xmlns:a16="http://schemas.microsoft.com/office/drawing/2014/main" id="{9A15E110-5BDA-4B7F-B6F9-8D91D3DA86C5}"/>
              </a:ext>
            </a:extLst>
          </p:cNvPr>
          <p:cNvCxnSpPr/>
          <p:nvPr/>
        </p:nvCxnSpPr>
        <p:spPr>
          <a:xfrm>
            <a:off x="311700" y="621061"/>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그림 2">
            <a:extLst>
              <a:ext uri="{FF2B5EF4-FFF2-40B4-BE49-F238E27FC236}">
                <a16:creationId xmlns:a16="http://schemas.microsoft.com/office/drawing/2014/main" id="{8E6722EC-E27D-443E-821A-C1FB0C18D919}"/>
              </a:ext>
            </a:extLst>
          </p:cNvPr>
          <p:cNvPicPr>
            <a:picLocks noChangeAspect="1"/>
          </p:cNvPicPr>
          <p:nvPr/>
        </p:nvPicPr>
        <p:blipFill>
          <a:blip r:embed="rId3"/>
          <a:stretch>
            <a:fillRect/>
          </a:stretch>
        </p:blipFill>
        <p:spPr>
          <a:xfrm>
            <a:off x="311700" y="787990"/>
            <a:ext cx="4257675" cy="2647950"/>
          </a:xfrm>
          <a:prstGeom prst="rect">
            <a:avLst/>
          </a:prstGeom>
        </p:spPr>
      </p:pic>
    </p:spTree>
    <p:extLst>
      <p:ext uri="{BB962C8B-B14F-4D97-AF65-F5344CB8AC3E}">
        <p14:creationId xmlns:p14="http://schemas.microsoft.com/office/powerpoint/2010/main" val="4068022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11" name="Google Shape;293;p24">
            <a:extLst>
              <a:ext uri="{FF2B5EF4-FFF2-40B4-BE49-F238E27FC236}">
                <a16:creationId xmlns:a16="http://schemas.microsoft.com/office/drawing/2014/main" id="{DA0AC78B-1DD7-4EDA-B262-CCE78014A142}"/>
              </a:ext>
            </a:extLst>
          </p:cNvPr>
          <p:cNvSpPr txBox="1">
            <a:spLocks noGrp="1"/>
          </p:cNvSpPr>
          <p:nvPr>
            <p:ph type="subTitle" idx="1"/>
          </p:nvPr>
        </p:nvSpPr>
        <p:spPr>
          <a:xfrm>
            <a:off x="311700" y="483741"/>
            <a:ext cx="8520600" cy="2003886"/>
          </a:xfrm>
          <a:prstGeom prst="rect">
            <a:avLst/>
          </a:prstGeom>
        </p:spPr>
        <p:txBody>
          <a:bodyPr spcFirstLastPara="1" wrap="square" lIns="91425" tIns="91425" rIns="91425" bIns="91425" anchor="t" anchorCtr="0">
            <a:noAutofit/>
          </a:bodyPr>
          <a:lstStyle/>
          <a:p>
            <a:pPr marL="228600" lvl="0" indent="-228600" algn="l" rtl="0">
              <a:lnSpc>
                <a:spcPct val="150000"/>
              </a:lnSpc>
              <a:spcBef>
                <a:spcPts val="0"/>
              </a:spcBef>
              <a:spcAft>
                <a:spcPts val="0"/>
              </a:spcAft>
              <a:buAutoNum type="arabicPeriod"/>
            </a:pPr>
            <a:r>
              <a:rPr lang="ko-KR" altLang="en-US" sz="1400" b="1" dirty="0">
                <a:solidFill>
                  <a:srgbClr val="FFFFFF"/>
                </a:solidFill>
                <a:effectLst>
                  <a:outerShdw blurRad="38100" dist="38100" dir="2700000" algn="tl">
                    <a:srgbClr val="000000">
                      <a:alpha val="43137"/>
                    </a:srgbClr>
                  </a:outerShdw>
                </a:effectLst>
              </a:rPr>
              <a:t>내장 </a:t>
            </a:r>
            <a:r>
              <a:rPr lang="ko-KR" altLang="en-US" sz="1400" b="1" dirty="0" err="1">
                <a:solidFill>
                  <a:srgbClr val="FFFFFF"/>
                </a:solidFill>
                <a:effectLst>
                  <a:outerShdw blurRad="38100" dist="38100" dir="2700000" algn="tl">
                    <a:srgbClr val="000000">
                      <a:alpha val="43137"/>
                    </a:srgbClr>
                  </a:outerShdw>
                </a:effectLst>
              </a:rPr>
              <a:t>콜백에서</a:t>
            </a:r>
            <a:r>
              <a:rPr lang="ko-KR" altLang="en-US" sz="1400" b="1" dirty="0">
                <a:solidFill>
                  <a:srgbClr val="FFFFFF"/>
                </a:solidFill>
                <a:effectLst>
                  <a:outerShdw blurRad="38100" dist="38100" dir="2700000" algn="tl">
                    <a:srgbClr val="000000">
                      <a:alpha val="43137"/>
                    </a:srgbClr>
                  </a:outerShdw>
                </a:effectLst>
              </a:rPr>
              <a:t> 제공하지 않는 특수한 행동이 훈련 도중 필요하면 자신만의 </a:t>
            </a:r>
            <a:r>
              <a:rPr lang="ko-KR" altLang="en-US" sz="1400" b="1" dirty="0" err="1">
                <a:solidFill>
                  <a:srgbClr val="FFFFFF"/>
                </a:solidFill>
                <a:effectLst>
                  <a:outerShdw blurRad="38100" dist="38100" dir="2700000" algn="tl">
                    <a:srgbClr val="000000">
                      <a:alpha val="43137"/>
                    </a:srgbClr>
                  </a:outerShdw>
                </a:effectLst>
              </a:rPr>
              <a:t>콜백을</a:t>
            </a:r>
            <a:r>
              <a:rPr lang="ko-KR" altLang="en-US" sz="1400" b="1" dirty="0">
                <a:solidFill>
                  <a:srgbClr val="FFFFFF"/>
                </a:solidFill>
                <a:effectLst>
                  <a:outerShdw blurRad="38100" dist="38100" dir="2700000" algn="tl">
                    <a:srgbClr val="000000">
                      <a:alpha val="43137"/>
                    </a:srgbClr>
                  </a:outerShdw>
                </a:effectLst>
              </a:rPr>
              <a:t> 만들 수 있음</a:t>
            </a:r>
            <a:endParaRPr lang="en-US" altLang="ko-KR" sz="1400" b="1" dirty="0">
              <a:solidFill>
                <a:srgbClr val="FFFFFF"/>
              </a:solidFill>
              <a:effectLst>
                <a:outerShdw blurRad="38100" dist="38100" dir="2700000" algn="tl">
                  <a:srgbClr val="000000">
                    <a:alpha val="43137"/>
                  </a:srgbClr>
                </a:outerShdw>
              </a:effectLst>
            </a:endParaRPr>
          </a:p>
          <a:p>
            <a:pPr marL="228600" lvl="0" indent="-228600" algn="l" rtl="0">
              <a:lnSpc>
                <a:spcPct val="150000"/>
              </a:lnSpc>
              <a:spcBef>
                <a:spcPts val="0"/>
              </a:spcBef>
              <a:spcAft>
                <a:spcPts val="0"/>
              </a:spcAft>
              <a:buAutoNum type="arabicPeriod"/>
            </a:pPr>
            <a:r>
              <a:rPr lang="ko-KR" altLang="en-US" sz="1400" b="1" dirty="0" err="1">
                <a:effectLst>
                  <a:outerShdw blurRad="38100" dist="38100" dir="2700000" algn="tl">
                    <a:srgbClr val="000000">
                      <a:alpha val="43137"/>
                    </a:srgbClr>
                  </a:outerShdw>
                </a:effectLst>
              </a:rPr>
              <a:t>콜백은</a:t>
            </a:r>
            <a:r>
              <a:rPr lang="ko-KR" altLang="en-US" sz="1400" b="1" dirty="0">
                <a:effectLst>
                  <a:outerShdw blurRad="38100" dist="38100" dir="2700000" algn="tl">
                    <a:srgbClr val="000000">
                      <a:alpha val="43137"/>
                    </a:srgbClr>
                  </a:outerShdw>
                </a:effectLst>
              </a:rPr>
              <a:t> </a:t>
            </a:r>
            <a:r>
              <a:rPr lang="en-US" altLang="ko-KR" sz="1400" b="1" dirty="0" err="1">
                <a:effectLst>
                  <a:outerShdw blurRad="38100" dist="38100" dir="2700000" algn="tl">
                    <a:srgbClr val="000000">
                      <a:alpha val="43137"/>
                    </a:srgbClr>
                  </a:outerShdw>
                </a:effectLst>
              </a:rPr>
              <a:t>keras.callbacks.Callback</a:t>
            </a:r>
            <a:r>
              <a:rPr lang="en-US" altLang="ko-KR" sz="1400" b="1" dirty="0">
                <a:effectLst>
                  <a:outerShdw blurRad="38100" dist="38100" dir="2700000" algn="tl">
                    <a:srgbClr val="000000">
                      <a:alpha val="43137"/>
                    </a:srgbClr>
                  </a:outerShdw>
                </a:effectLst>
              </a:rPr>
              <a:t> </a:t>
            </a:r>
            <a:r>
              <a:rPr lang="ko-KR" altLang="en-US" sz="1400" b="1" dirty="0">
                <a:effectLst>
                  <a:outerShdw blurRad="38100" dist="38100" dir="2700000" algn="tl">
                    <a:srgbClr val="000000">
                      <a:alpha val="43137"/>
                    </a:srgbClr>
                  </a:outerShdw>
                </a:effectLst>
              </a:rPr>
              <a:t>클래스의 상속받아 구현함</a:t>
            </a:r>
            <a:endParaRPr lang="en-US" altLang="ko-KR" sz="1400" b="1" dirty="0">
              <a:effectLst>
                <a:outerShdw blurRad="38100" dist="38100" dir="2700000" algn="tl">
                  <a:srgbClr val="000000">
                    <a:alpha val="43137"/>
                  </a:srgbClr>
                </a:outerShdw>
              </a:effectLst>
            </a:endParaRPr>
          </a:p>
          <a:p>
            <a:pPr marL="228600" lvl="0" indent="-228600" algn="l" rtl="0">
              <a:lnSpc>
                <a:spcPct val="150000"/>
              </a:lnSpc>
              <a:spcBef>
                <a:spcPts val="0"/>
              </a:spcBef>
              <a:spcAft>
                <a:spcPts val="0"/>
              </a:spcAft>
              <a:buAutoNum type="arabicPeriod"/>
            </a:pPr>
            <a:r>
              <a:rPr lang="ko-KR" altLang="en-US" sz="1400" b="1" dirty="0" err="1">
                <a:solidFill>
                  <a:srgbClr val="FFFFFF"/>
                </a:solidFill>
                <a:effectLst>
                  <a:outerShdw blurRad="38100" dist="38100" dir="2700000" algn="tl">
                    <a:srgbClr val="000000">
                      <a:alpha val="43137"/>
                    </a:srgbClr>
                  </a:outerShdw>
                </a:effectLst>
              </a:rPr>
              <a:t>그다음</a:t>
            </a:r>
            <a:r>
              <a:rPr lang="ko-KR" altLang="en-US" sz="1400" b="1" dirty="0">
                <a:solidFill>
                  <a:srgbClr val="FFFFFF"/>
                </a:solidFill>
                <a:effectLst>
                  <a:outerShdw blurRad="38100" dist="38100" dir="2700000" algn="tl">
                    <a:srgbClr val="000000">
                      <a:alpha val="43137"/>
                    </a:srgbClr>
                  </a:outerShdw>
                </a:effectLst>
              </a:rPr>
              <a:t> 훈련하는 동안 호출될 여러 지점을 나타내기 위해 약속된 다음 메서드를 구현</a:t>
            </a:r>
            <a:endParaRPr lang="en-US" altLang="ko-KR" sz="1400" b="1" dirty="0">
              <a:solidFill>
                <a:srgbClr val="FFFFFF"/>
              </a:solidFill>
              <a:effectLst>
                <a:outerShdw blurRad="38100" dist="38100" dir="2700000" algn="tl">
                  <a:srgbClr val="000000">
                    <a:alpha val="43137"/>
                  </a:srgbClr>
                </a:outerShdw>
              </a:effectLst>
            </a:endParaRPr>
          </a:p>
          <a:p>
            <a:pPr marL="457200" lvl="1" indent="0" algn="l">
              <a:lnSpc>
                <a:spcPct val="150000"/>
              </a:lnSpc>
            </a:pPr>
            <a:r>
              <a:rPr lang="en-US" altLang="ko-KR" sz="1400" b="1" dirty="0">
                <a:solidFill>
                  <a:srgbClr val="FFFFFF"/>
                </a:solidFill>
                <a:effectLst>
                  <a:outerShdw blurRad="38100" dist="38100" dir="2700000" algn="tl">
                    <a:srgbClr val="000000">
                      <a:alpha val="43137"/>
                    </a:srgbClr>
                  </a:outerShdw>
                </a:effectLst>
              </a:rPr>
              <a:t>1.  </a:t>
            </a:r>
            <a:r>
              <a:rPr lang="en-US" altLang="ko-KR" sz="1400" b="1" dirty="0" err="1">
                <a:solidFill>
                  <a:srgbClr val="FFFFFF"/>
                </a:solidFill>
                <a:effectLst>
                  <a:outerShdw blurRad="38100" dist="38100" dir="2700000" algn="tl">
                    <a:srgbClr val="000000">
                      <a:alpha val="43137"/>
                    </a:srgbClr>
                  </a:outerShdw>
                </a:effectLst>
              </a:rPr>
              <a:t>on_epoch_begin</a:t>
            </a:r>
            <a:r>
              <a:rPr lang="en-US" altLang="ko-KR" sz="1400" b="1" dirty="0">
                <a:effectLst>
                  <a:outerShdw blurRad="38100" dist="38100" dir="2700000" algn="tl">
                    <a:srgbClr val="000000">
                      <a:alpha val="43137"/>
                    </a:srgbClr>
                  </a:outerShdw>
                </a:effectLst>
              </a:rPr>
              <a:t> : </a:t>
            </a:r>
            <a:r>
              <a:rPr lang="ko-KR" altLang="en-US" sz="1400" b="1" dirty="0">
                <a:solidFill>
                  <a:srgbClr val="FFFFFF"/>
                </a:solidFill>
                <a:effectLst>
                  <a:outerShdw blurRad="38100" dist="38100" dir="2700000" algn="tl">
                    <a:srgbClr val="000000">
                      <a:alpha val="43137"/>
                    </a:srgbClr>
                  </a:outerShdw>
                </a:effectLst>
              </a:rPr>
              <a:t>각 </a:t>
            </a:r>
            <a:r>
              <a:rPr lang="ko-KR" altLang="en-US" sz="1400" b="1" dirty="0" err="1">
                <a:solidFill>
                  <a:srgbClr val="FFFFFF"/>
                </a:solidFill>
                <a:effectLst>
                  <a:outerShdw blurRad="38100" dist="38100" dir="2700000" algn="tl">
                    <a:srgbClr val="000000">
                      <a:alpha val="43137"/>
                    </a:srgbClr>
                  </a:outerShdw>
                </a:effectLst>
              </a:rPr>
              <a:t>에포크가</a:t>
            </a:r>
            <a:r>
              <a:rPr lang="ko-KR" altLang="en-US" sz="1400" b="1" dirty="0">
                <a:solidFill>
                  <a:srgbClr val="FFFFFF"/>
                </a:solidFill>
                <a:effectLst>
                  <a:outerShdw blurRad="38100" dist="38100" dir="2700000" algn="tl">
                    <a:srgbClr val="000000">
                      <a:alpha val="43137"/>
                    </a:srgbClr>
                  </a:outerShdw>
                </a:effectLst>
              </a:rPr>
              <a:t> 시작할 때 호출합니다</a:t>
            </a:r>
            <a:r>
              <a:rPr lang="en-US" altLang="ko-KR" sz="1400" b="1" dirty="0">
                <a:solidFill>
                  <a:srgbClr val="FFFFFF"/>
                </a:solidFill>
                <a:effectLst>
                  <a:outerShdw blurRad="38100" dist="38100" dir="2700000" algn="tl">
                    <a:srgbClr val="000000">
                      <a:alpha val="43137"/>
                    </a:srgbClr>
                  </a:outerShdw>
                </a:effectLst>
              </a:rPr>
              <a:t>.</a:t>
            </a:r>
          </a:p>
          <a:p>
            <a:pPr marL="457200" lvl="1" indent="0" algn="l">
              <a:lnSpc>
                <a:spcPct val="150000"/>
              </a:lnSpc>
            </a:pPr>
            <a:r>
              <a:rPr lang="en-US" altLang="ko-KR" sz="1400" b="1" dirty="0">
                <a:solidFill>
                  <a:srgbClr val="FFFFFF"/>
                </a:solidFill>
                <a:effectLst>
                  <a:outerShdw blurRad="38100" dist="38100" dir="2700000" algn="tl">
                    <a:srgbClr val="000000">
                      <a:alpha val="43137"/>
                    </a:srgbClr>
                  </a:outerShdw>
                </a:effectLst>
              </a:rPr>
              <a:t>     </a:t>
            </a:r>
            <a:r>
              <a:rPr lang="en-US" altLang="ko-KR" sz="1400" b="1" dirty="0" err="1">
                <a:solidFill>
                  <a:srgbClr val="FFFFFF"/>
                </a:solidFill>
                <a:effectLst>
                  <a:outerShdw blurRad="38100" dist="38100" dir="2700000" algn="tl">
                    <a:srgbClr val="000000">
                      <a:alpha val="43137"/>
                    </a:srgbClr>
                  </a:outerShdw>
                </a:effectLst>
              </a:rPr>
              <a:t>on_epoch_end</a:t>
            </a:r>
            <a:r>
              <a:rPr lang="en-US" altLang="ko-KR" sz="1400" b="1" dirty="0">
                <a:solidFill>
                  <a:srgbClr val="FFFFFF"/>
                </a:solidFill>
                <a:effectLst>
                  <a:outerShdw blurRad="38100" dist="38100" dir="2700000" algn="tl">
                    <a:srgbClr val="000000">
                      <a:alpha val="43137"/>
                    </a:srgbClr>
                  </a:outerShdw>
                </a:effectLst>
              </a:rPr>
              <a:t> : </a:t>
            </a:r>
            <a:r>
              <a:rPr lang="ko-KR" altLang="en-US" sz="1400" b="1" dirty="0">
                <a:solidFill>
                  <a:srgbClr val="FFFFFF"/>
                </a:solidFill>
                <a:effectLst>
                  <a:outerShdw blurRad="38100" dist="38100" dir="2700000" algn="tl">
                    <a:srgbClr val="000000">
                      <a:alpha val="43137"/>
                    </a:srgbClr>
                  </a:outerShdw>
                </a:effectLst>
              </a:rPr>
              <a:t>각 </a:t>
            </a:r>
            <a:r>
              <a:rPr lang="ko-KR" altLang="en-US" sz="1400" b="1" dirty="0" err="1">
                <a:solidFill>
                  <a:srgbClr val="FFFFFF"/>
                </a:solidFill>
                <a:effectLst>
                  <a:outerShdw blurRad="38100" dist="38100" dir="2700000" algn="tl">
                    <a:srgbClr val="000000">
                      <a:alpha val="43137"/>
                    </a:srgbClr>
                  </a:outerShdw>
                </a:effectLst>
              </a:rPr>
              <a:t>에포크가</a:t>
            </a:r>
            <a:r>
              <a:rPr lang="ko-KR" altLang="en-US" sz="1400" b="1" dirty="0">
                <a:solidFill>
                  <a:srgbClr val="FFFFFF"/>
                </a:solidFill>
                <a:effectLst>
                  <a:outerShdw blurRad="38100" dist="38100" dir="2700000" algn="tl">
                    <a:srgbClr val="000000">
                      <a:alpha val="43137"/>
                    </a:srgbClr>
                  </a:outerShdw>
                </a:effectLst>
              </a:rPr>
              <a:t> 끝날 때 호출합니다</a:t>
            </a:r>
            <a:r>
              <a:rPr lang="en-US" altLang="ko-KR" sz="1400" b="1" dirty="0">
                <a:solidFill>
                  <a:srgbClr val="FFFFFF"/>
                </a:solidFill>
                <a:effectLst>
                  <a:outerShdw blurRad="38100" dist="38100" dir="2700000" algn="tl">
                    <a:srgbClr val="000000">
                      <a:alpha val="43137"/>
                    </a:srgbClr>
                  </a:outerShdw>
                </a:effectLst>
              </a:rPr>
              <a:t>.</a:t>
            </a:r>
          </a:p>
          <a:p>
            <a:pPr marL="457200" lvl="1" indent="0" algn="l">
              <a:lnSpc>
                <a:spcPct val="150000"/>
              </a:lnSpc>
            </a:pPr>
            <a:r>
              <a:rPr lang="en-US" altLang="ko-KR" sz="1400" b="1" dirty="0">
                <a:solidFill>
                  <a:srgbClr val="FFFFFF"/>
                </a:solidFill>
                <a:effectLst>
                  <a:outerShdw blurRad="38100" dist="38100" dir="2700000" algn="tl">
                    <a:srgbClr val="000000">
                      <a:alpha val="43137"/>
                    </a:srgbClr>
                  </a:outerShdw>
                </a:effectLst>
              </a:rPr>
              <a:t>2.  </a:t>
            </a:r>
            <a:r>
              <a:rPr lang="en-US" altLang="ko-KR" sz="1400" b="1" dirty="0" err="1">
                <a:solidFill>
                  <a:srgbClr val="FFFFFF"/>
                </a:solidFill>
                <a:effectLst>
                  <a:outerShdw blurRad="38100" dist="38100" dir="2700000" algn="tl">
                    <a:srgbClr val="000000">
                      <a:alpha val="43137"/>
                    </a:srgbClr>
                  </a:outerShdw>
                </a:effectLst>
              </a:rPr>
              <a:t>on_batch_begin</a:t>
            </a:r>
            <a:r>
              <a:rPr lang="en-US" altLang="ko-KR" sz="1400" b="1" dirty="0">
                <a:solidFill>
                  <a:srgbClr val="FFFFFF"/>
                </a:solidFill>
                <a:effectLst>
                  <a:outerShdw blurRad="38100" dist="38100" dir="2700000" algn="tl">
                    <a:srgbClr val="000000">
                      <a:alpha val="43137"/>
                    </a:srgbClr>
                  </a:outerShdw>
                </a:effectLst>
              </a:rPr>
              <a:t> : </a:t>
            </a:r>
            <a:r>
              <a:rPr lang="ko-KR" altLang="en-US" sz="1400" b="1" dirty="0">
                <a:solidFill>
                  <a:srgbClr val="FFFFFF"/>
                </a:solidFill>
                <a:effectLst>
                  <a:outerShdw blurRad="38100" dist="38100" dir="2700000" algn="tl">
                    <a:srgbClr val="000000">
                      <a:alpha val="43137"/>
                    </a:srgbClr>
                  </a:outerShdw>
                </a:effectLst>
              </a:rPr>
              <a:t>각 배치 처리가 시작되기 전에 호출합니다</a:t>
            </a:r>
            <a:r>
              <a:rPr lang="en-US" altLang="ko-KR" sz="1400" b="1" dirty="0">
                <a:solidFill>
                  <a:srgbClr val="FFFFFF"/>
                </a:solidFill>
                <a:effectLst>
                  <a:outerShdw blurRad="38100" dist="38100" dir="2700000" algn="tl">
                    <a:srgbClr val="000000">
                      <a:alpha val="43137"/>
                    </a:srgbClr>
                  </a:outerShdw>
                </a:effectLst>
              </a:rPr>
              <a:t>.</a:t>
            </a:r>
          </a:p>
          <a:p>
            <a:pPr marL="457200" lvl="1" indent="0" algn="l">
              <a:lnSpc>
                <a:spcPct val="150000"/>
              </a:lnSpc>
            </a:pPr>
            <a:r>
              <a:rPr lang="en-US" altLang="ko-KR" sz="1400" b="1" dirty="0">
                <a:solidFill>
                  <a:srgbClr val="FFFFFF"/>
                </a:solidFill>
                <a:effectLst>
                  <a:outerShdw blurRad="38100" dist="38100" dir="2700000" algn="tl">
                    <a:srgbClr val="000000">
                      <a:alpha val="43137"/>
                    </a:srgbClr>
                  </a:outerShdw>
                </a:effectLst>
              </a:rPr>
              <a:t>     </a:t>
            </a:r>
            <a:r>
              <a:rPr lang="en-US" altLang="ko-KR" sz="1400" b="1" dirty="0" err="1">
                <a:solidFill>
                  <a:srgbClr val="FFFFFF"/>
                </a:solidFill>
                <a:effectLst>
                  <a:outerShdw blurRad="38100" dist="38100" dir="2700000" algn="tl">
                    <a:srgbClr val="000000">
                      <a:alpha val="43137"/>
                    </a:srgbClr>
                  </a:outerShdw>
                </a:effectLst>
              </a:rPr>
              <a:t>on_batch_end</a:t>
            </a:r>
            <a:r>
              <a:rPr lang="en-US" altLang="ko-KR" sz="1400" b="1" dirty="0">
                <a:effectLst>
                  <a:outerShdw blurRad="38100" dist="38100" dir="2700000" algn="tl">
                    <a:srgbClr val="000000">
                      <a:alpha val="43137"/>
                    </a:srgbClr>
                  </a:outerShdw>
                </a:effectLst>
              </a:rPr>
              <a:t> : </a:t>
            </a:r>
            <a:r>
              <a:rPr lang="ko-KR" altLang="en-US" sz="1400" b="1" dirty="0">
                <a:solidFill>
                  <a:srgbClr val="FFFFFF"/>
                </a:solidFill>
                <a:effectLst>
                  <a:outerShdw blurRad="38100" dist="38100" dir="2700000" algn="tl">
                    <a:srgbClr val="000000">
                      <a:alpha val="43137"/>
                    </a:srgbClr>
                  </a:outerShdw>
                </a:effectLst>
              </a:rPr>
              <a:t>각 배치 처리가 끝난 후에 호출합니다</a:t>
            </a:r>
            <a:r>
              <a:rPr lang="en-US" altLang="ko-KR" sz="1400" b="1" dirty="0">
                <a:solidFill>
                  <a:srgbClr val="FFFFFF"/>
                </a:solidFill>
                <a:effectLst>
                  <a:outerShdw blurRad="38100" dist="38100" dir="2700000" algn="tl">
                    <a:srgbClr val="000000">
                      <a:alpha val="43137"/>
                    </a:srgbClr>
                  </a:outerShdw>
                </a:effectLst>
              </a:rPr>
              <a:t>.</a:t>
            </a:r>
          </a:p>
          <a:p>
            <a:pPr marL="457200" lvl="1" indent="0" algn="l">
              <a:lnSpc>
                <a:spcPct val="150000"/>
              </a:lnSpc>
            </a:pPr>
            <a:r>
              <a:rPr lang="en-US" altLang="ko-KR" sz="1400" b="1" dirty="0">
                <a:solidFill>
                  <a:srgbClr val="FFFFFF"/>
                </a:solidFill>
                <a:effectLst>
                  <a:outerShdw blurRad="38100" dist="38100" dir="2700000" algn="tl">
                    <a:srgbClr val="000000">
                      <a:alpha val="43137"/>
                    </a:srgbClr>
                  </a:outerShdw>
                </a:effectLst>
              </a:rPr>
              <a:t>3.  </a:t>
            </a:r>
            <a:r>
              <a:rPr lang="en-US" altLang="ko-KR" sz="1400" b="1" dirty="0" err="1">
                <a:solidFill>
                  <a:srgbClr val="FFFFFF"/>
                </a:solidFill>
                <a:effectLst>
                  <a:outerShdw blurRad="38100" dist="38100" dir="2700000" algn="tl">
                    <a:srgbClr val="000000">
                      <a:alpha val="43137"/>
                    </a:srgbClr>
                  </a:outerShdw>
                </a:effectLst>
              </a:rPr>
              <a:t>on_train_begin</a:t>
            </a:r>
            <a:r>
              <a:rPr lang="en-US" altLang="ko-KR" sz="1400" b="1" dirty="0">
                <a:solidFill>
                  <a:srgbClr val="FFFFFF"/>
                </a:solidFill>
                <a:effectLst>
                  <a:outerShdw blurRad="38100" dist="38100" dir="2700000" algn="tl">
                    <a:srgbClr val="000000">
                      <a:alpha val="43137"/>
                    </a:srgbClr>
                  </a:outerShdw>
                </a:effectLst>
              </a:rPr>
              <a:t> : </a:t>
            </a:r>
            <a:r>
              <a:rPr lang="ko-KR" altLang="en-US" sz="1400" b="1" dirty="0">
                <a:solidFill>
                  <a:srgbClr val="FFFFFF"/>
                </a:solidFill>
                <a:effectLst>
                  <a:outerShdw blurRad="38100" dist="38100" dir="2700000" algn="tl">
                    <a:srgbClr val="000000">
                      <a:alpha val="43137"/>
                    </a:srgbClr>
                  </a:outerShdw>
                </a:effectLst>
              </a:rPr>
              <a:t>훈련이 시작될 때 호출합니다</a:t>
            </a:r>
            <a:r>
              <a:rPr lang="en-US" altLang="ko-KR" sz="1400" b="1" dirty="0">
                <a:solidFill>
                  <a:srgbClr val="FFFFFF"/>
                </a:solidFill>
                <a:effectLst>
                  <a:outerShdw blurRad="38100" dist="38100" dir="2700000" algn="tl">
                    <a:srgbClr val="000000">
                      <a:alpha val="43137"/>
                    </a:srgbClr>
                  </a:outerShdw>
                </a:effectLst>
              </a:rPr>
              <a:t>.</a:t>
            </a:r>
          </a:p>
          <a:p>
            <a:pPr marL="457200" lvl="1" indent="0" algn="l">
              <a:lnSpc>
                <a:spcPct val="150000"/>
              </a:lnSpc>
            </a:pPr>
            <a:r>
              <a:rPr lang="en-US" altLang="ko-KR" sz="1400" b="1" dirty="0">
                <a:solidFill>
                  <a:srgbClr val="FFFFFF"/>
                </a:solidFill>
                <a:effectLst>
                  <a:outerShdw blurRad="38100" dist="38100" dir="2700000" algn="tl">
                    <a:srgbClr val="000000">
                      <a:alpha val="43137"/>
                    </a:srgbClr>
                  </a:outerShdw>
                </a:effectLst>
              </a:rPr>
              <a:t>     </a:t>
            </a:r>
            <a:r>
              <a:rPr lang="en-US" altLang="ko-KR" sz="1400" b="1" dirty="0" err="1">
                <a:solidFill>
                  <a:srgbClr val="FFFFFF"/>
                </a:solidFill>
                <a:effectLst>
                  <a:outerShdw blurRad="38100" dist="38100" dir="2700000" algn="tl">
                    <a:srgbClr val="000000">
                      <a:alpha val="43137"/>
                    </a:srgbClr>
                  </a:outerShdw>
                </a:effectLst>
              </a:rPr>
              <a:t>on_train_end</a:t>
            </a:r>
            <a:r>
              <a:rPr lang="en-US" altLang="ko-KR" sz="1400" b="1" dirty="0">
                <a:effectLst>
                  <a:outerShdw blurRad="38100" dist="38100" dir="2700000" algn="tl">
                    <a:srgbClr val="000000">
                      <a:alpha val="43137"/>
                    </a:srgbClr>
                  </a:outerShdw>
                </a:effectLst>
              </a:rPr>
              <a:t> : </a:t>
            </a:r>
            <a:r>
              <a:rPr lang="ko-KR" altLang="en-US" sz="1400" b="1" dirty="0">
                <a:solidFill>
                  <a:srgbClr val="FFFFFF"/>
                </a:solidFill>
                <a:effectLst>
                  <a:outerShdw blurRad="38100" dist="38100" dir="2700000" algn="tl">
                    <a:srgbClr val="000000">
                      <a:alpha val="43137"/>
                    </a:srgbClr>
                  </a:outerShdw>
                </a:effectLst>
              </a:rPr>
              <a:t>훈련이 끝날 때 호출합니다</a:t>
            </a:r>
            <a:r>
              <a:rPr lang="en-US" altLang="ko-KR" sz="1400" b="1" dirty="0">
                <a:solidFill>
                  <a:srgbClr val="FFFFFF"/>
                </a:solidFill>
                <a:effectLst>
                  <a:outerShdw blurRad="38100" dist="38100" dir="2700000" algn="tl">
                    <a:srgbClr val="000000">
                      <a:alpha val="43137"/>
                    </a:srgbClr>
                  </a:outerShdw>
                </a:effectLst>
              </a:rPr>
              <a:t>.</a:t>
            </a:r>
          </a:p>
          <a:p>
            <a:pPr marL="228600" lvl="0" indent="-228600" algn="l" rtl="0">
              <a:lnSpc>
                <a:spcPct val="150000"/>
              </a:lnSpc>
              <a:spcBef>
                <a:spcPts val="0"/>
              </a:spcBef>
              <a:spcAft>
                <a:spcPts val="0"/>
              </a:spcAft>
              <a:buAutoNum type="arabicPeriod"/>
            </a:pPr>
            <a:r>
              <a:rPr lang="ko-KR" altLang="en-US" sz="1400" b="1" dirty="0">
                <a:solidFill>
                  <a:srgbClr val="FFFFFF"/>
                </a:solidFill>
                <a:effectLst>
                  <a:outerShdw blurRad="38100" dist="38100" dir="2700000" algn="tl">
                    <a:srgbClr val="000000">
                      <a:alpha val="43137"/>
                    </a:srgbClr>
                  </a:outerShdw>
                </a:effectLst>
              </a:rPr>
              <a:t>이 메서드들은 모두 </a:t>
            </a:r>
            <a:r>
              <a:rPr lang="en-US" altLang="ko-KR" sz="1400" b="1" dirty="0">
                <a:solidFill>
                  <a:srgbClr val="FFFFFF"/>
                </a:solidFill>
                <a:effectLst>
                  <a:outerShdw blurRad="38100" dist="38100" dir="2700000" algn="tl">
                    <a:srgbClr val="000000">
                      <a:alpha val="43137"/>
                    </a:srgbClr>
                  </a:outerShdw>
                </a:effectLst>
              </a:rPr>
              <a:t>logs </a:t>
            </a:r>
            <a:r>
              <a:rPr lang="ko-KR" altLang="en-US" sz="1400" b="1" dirty="0">
                <a:solidFill>
                  <a:srgbClr val="FFFFFF"/>
                </a:solidFill>
                <a:effectLst>
                  <a:outerShdw blurRad="38100" dist="38100" dir="2700000" algn="tl">
                    <a:srgbClr val="000000">
                      <a:alpha val="43137"/>
                    </a:srgbClr>
                  </a:outerShdw>
                </a:effectLst>
              </a:rPr>
              <a:t>매개변수와 함께 호출됨</a:t>
            </a:r>
            <a:endParaRPr lang="en-US" altLang="ko-KR" sz="1400" b="1" dirty="0">
              <a:solidFill>
                <a:srgbClr val="FFFFFF"/>
              </a:solidFill>
              <a:effectLst>
                <a:outerShdw blurRad="38100" dist="38100" dir="2700000" algn="tl">
                  <a:srgbClr val="000000">
                    <a:alpha val="43137"/>
                  </a:srgbClr>
                </a:outerShdw>
              </a:effectLst>
            </a:endParaRPr>
          </a:p>
          <a:p>
            <a:pPr marL="228600" lvl="0" indent="-228600" algn="l" rtl="0">
              <a:lnSpc>
                <a:spcPct val="150000"/>
              </a:lnSpc>
              <a:spcBef>
                <a:spcPts val="0"/>
              </a:spcBef>
              <a:spcAft>
                <a:spcPts val="0"/>
              </a:spcAft>
              <a:buAutoNum type="arabicPeriod"/>
            </a:pPr>
            <a:r>
              <a:rPr lang="ko-KR" altLang="en-US" sz="1400" b="1" dirty="0">
                <a:effectLst>
                  <a:outerShdw blurRad="38100" dist="38100" dir="2700000" algn="tl">
                    <a:srgbClr val="000000">
                      <a:alpha val="43137"/>
                    </a:srgbClr>
                  </a:outerShdw>
                </a:effectLst>
              </a:rPr>
              <a:t>이 매개변수에는 이전 배치</a:t>
            </a:r>
            <a:r>
              <a:rPr lang="en-US" altLang="ko-KR" sz="1400" b="1" dirty="0">
                <a:effectLst>
                  <a:outerShdw blurRad="38100" dist="38100" dir="2700000" algn="tl">
                    <a:srgbClr val="000000">
                      <a:alpha val="43137"/>
                    </a:srgbClr>
                  </a:outerShdw>
                </a:effectLst>
              </a:rPr>
              <a:t>, </a:t>
            </a:r>
            <a:r>
              <a:rPr lang="ko-KR" altLang="en-US" sz="1400" b="1" dirty="0" err="1">
                <a:effectLst>
                  <a:outerShdw blurRad="38100" dist="38100" dir="2700000" algn="tl">
                    <a:srgbClr val="000000">
                      <a:alpha val="43137"/>
                    </a:srgbClr>
                  </a:outerShdw>
                </a:effectLst>
              </a:rPr>
              <a:t>에포크에</a:t>
            </a:r>
            <a:r>
              <a:rPr lang="ko-KR" altLang="en-US" sz="1400" b="1" dirty="0">
                <a:effectLst>
                  <a:outerShdw blurRad="38100" dist="38100" dir="2700000" algn="tl">
                    <a:srgbClr val="000000">
                      <a:alpha val="43137"/>
                    </a:srgbClr>
                  </a:outerShdw>
                </a:effectLst>
              </a:rPr>
              <a:t> 대한 훈련과 검증 측정값이 담겨 있는 </a:t>
            </a:r>
            <a:r>
              <a:rPr lang="ko-KR" altLang="en-US" sz="1400" b="1" dirty="0" err="1">
                <a:effectLst>
                  <a:outerShdw blurRad="38100" dist="38100" dir="2700000" algn="tl">
                    <a:srgbClr val="000000">
                      <a:alpha val="43137"/>
                    </a:srgbClr>
                  </a:outerShdw>
                </a:effectLst>
              </a:rPr>
              <a:t>딕셔너리가</a:t>
            </a:r>
            <a:r>
              <a:rPr lang="ko-KR" altLang="en-US" sz="1400" b="1" dirty="0">
                <a:effectLst>
                  <a:outerShdw blurRad="38100" dist="38100" dir="2700000" algn="tl">
                    <a:srgbClr val="000000">
                      <a:alpha val="43137"/>
                    </a:srgbClr>
                  </a:outerShdw>
                </a:effectLst>
              </a:rPr>
              <a:t> 전달됨</a:t>
            </a:r>
            <a:endParaRPr lang="en-US" altLang="ko-KR" sz="1400" b="1" dirty="0">
              <a:effectLst>
                <a:outerShdw blurRad="38100" dist="38100" dir="2700000" algn="tl">
                  <a:srgbClr val="000000">
                    <a:alpha val="43137"/>
                  </a:srgbClr>
                </a:outerShdw>
              </a:effectLst>
            </a:endParaRPr>
          </a:p>
          <a:p>
            <a:pPr marL="228600" lvl="0" indent="-228600" algn="l" rtl="0">
              <a:lnSpc>
                <a:spcPct val="150000"/>
              </a:lnSpc>
              <a:spcBef>
                <a:spcPts val="0"/>
              </a:spcBef>
              <a:spcAft>
                <a:spcPts val="0"/>
              </a:spcAft>
              <a:buAutoNum type="arabicPeriod"/>
            </a:pPr>
            <a:r>
              <a:rPr lang="ko-KR" altLang="en-US" sz="1400" b="1" dirty="0" err="1">
                <a:solidFill>
                  <a:srgbClr val="FFFFFF"/>
                </a:solidFill>
                <a:effectLst>
                  <a:outerShdw blurRad="38100" dist="38100" dir="2700000" algn="tl">
                    <a:srgbClr val="000000">
                      <a:alpha val="43137"/>
                    </a:srgbClr>
                  </a:outerShdw>
                </a:effectLst>
              </a:rPr>
              <a:t>콜백은</a:t>
            </a:r>
            <a:r>
              <a:rPr lang="ko-KR" altLang="en-US" sz="1400" b="1" dirty="0">
                <a:solidFill>
                  <a:srgbClr val="FFFFFF"/>
                </a:solidFill>
                <a:effectLst>
                  <a:outerShdw blurRad="38100" dist="38100" dir="2700000" algn="tl">
                    <a:srgbClr val="000000">
                      <a:alpha val="43137"/>
                    </a:srgbClr>
                  </a:outerShdw>
                </a:effectLst>
              </a:rPr>
              <a:t> 다음 속성을 참조할 수 있음</a:t>
            </a:r>
            <a:endParaRPr lang="en-US" altLang="ko-KR" sz="1400" b="1" dirty="0">
              <a:solidFill>
                <a:srgbClr val="FFFFFF"/>
              </a:solidFill>
              <a:effectLst>
                <a:outerShdw blurRad="38100" dist="38100" dir="2700000" algn="tl">
                  <a:srgbClr val="000000">
                    <a:alpha val="43137"/>
                  </a:srgbClr>
                </a:outerShdw>
              </a:effectLst>
            </a:endParaRPr>
          </a:p>
          <a:p>
            <a:pPr marL="685800" lvl="1" indent="-228600" algn="l">
              <a:lnSpc>
                <a:spcPct val="150000"/>
              </a:lnSpc>
              <a:buAutoNum type="arabicPeriod"/>
            </a:pPr>
            <a:r>
              <a:rPr lang="en-US" altLang="ko-KR" sz="1400" b="1" dirty="0" err="1">
                <a:solidFill>
                  <a:srgbClr val="FFFFFF"/>
                </a:solidFill>
                <a:effectLst>
                  <a:outerShdw blurRad="38100" dist="38100" dir="2700000" algn="tl">
                    <a:srgbClr val="000000">
                      <a:alpha val="43137"/>
                    </a:srgbClr>
                  </a:outerShdw>
                </a:effectLst>
              </a:rPr>
              <a:t>self.model</a:t>
            </a:r>
            <a:r>
              <a:rPr lang="en-US" altLang="ko-KR" sz="1400" b="1" dirty="0">
                <a:effectLst>
                  <a:outerShdw blurRad="38100" dist="38100" dir="2700000" algn="tl">
                    <a:srgbClr val="000000">
                      <a:alpha val="43137"/>
                    </a:srgbClr>
                  </a:outerShdw>
                </a:effectLst>
              </a:rPr>
              <a:t> : </a:t>
            </a:r>
            <a:r>
              <a:rPr lang="ko-KR" altLang="en-US" sz="1400" b="1" dirty="0" err="1">
                <a:effectLst>
                  <a:outerShdw blurRad="38100" dist="38100" dir="2700000" algn="tl">
                    <a:srgbClr val="000000">
                      <a:alpha val="43137"/>
                    </a:srgbClr>
                  </a:outerShdw>
                </a:effectLst>
              </a:rPr>
              <a:t>콜백을</a:t>
            </a:r>
            <a:r>
              <a:rPr lang="ko-KR" altLang="en-US" sz="1400" b="1" dirty="0">
                <a:effectLst>
                  <a:outerShdw blurRad="38100" dist="38100" dir="2700000" algn="tl">
                    <a:srgbClr val="000000">
                      <a:alpha val="43137"/>
                    </a:srgbClr>
                  </a:outerShdw>
                </a:effectLst>
              </a:rPr>
              <a:t> 호출하는 모델 객체</a:t>
            </a:r>
            <a:endParaRPr lang="en-US" altLang="ko-KR" sz="1400" b="1" dirty="0">
              <a:effectLst>
                <a:outerShdw blurRad="38100" dist="38100" dir="2700000" algn="tl">
                  <a:srgbClr val="000000">
                    <a:alpha val="43137"/>
                  </a:srgbClr>
                </a:outerShdw>
              </a:effectLst>
            </a:endParaRPr>
          </a:p>
          <a:p>
            <a:pPr marL="685800" lvl="1" indent="-228600" algn="l">
              <a:lnSpc>
                <a:spcPct val="150000"/>
              </a:lnSpc>
              <a:buAutoNum type="arabicPeriod"/>
            </a:pPr>
            <a:r>
              <a:rPr lang="en-US" altLang="ko-KR" sz="1400" b="1" dirty="0" err="1">
                <a:solidFill>
                  <a:srgbClr val="FFFFFF"/>
                </a:solidFill>
                <a:effectLst>
                  <a:outerShdw blurRad="38100" dist="38100" dir="2700000" algn="tl">
                    <a:srgbClr val="000000">
                      <a:alpha val="43137"/>
                    </a:srgbClr>
                  </a:outerShdw>
                </a:effectLst>
              </a:rPr>
              <a:t>Self.validation_data</a:t>
            </a:r>
            <a:r>
              <a:rPr lang="en-US" altLang="ko-KR" sz="1400" b="1" dirty="0">
                <a:solidFill>
                  <a:srgbClr val="FFFFFF"/>
                </a:solidFill>
                <a:effectLst>
                  <a:outerShdw blurRad="38100" dist="38100" dir="2700000" algn="tl">
                    <a:srgbClr val="000000">
                      <a:alpha val="43137"/>
                    </a:srgbClr>
                  </a:outerShdw>
                </a:effectLst>
              </a:rPr>
              <a:t> : fit() </a:t>
            </a:r>
            <a:r>
              <a:rPr lang="ko-KR" altLang="en-US" sz="1400" b="1" dirty="0">
                <a:solidFill>
                  <a:srgbClr val="FFFFFF"/>
                </a:solidFill>
                <a:effectLst>
                  <a:outerShdw blurRad="38100" dist="38100" dir="2700000" algn="tl">
                    <a:srgbClr val="000000">
                      <a:alpha val="43137"/>
                    </a:srgbClr>
                  </a:outerShdw>
                </a:effectLst>
              </a:rPr>
              <a:t>메서드에 전달된 검증 데이터</a:t>
            </a:r>
            <a:endParaRPr lang="en-US" altLang="ko-KR" sz="1400" b="1" dirty="0">
              <a:solidFill>
                <a:srgbClr val="FFFFFF"/>
              </a:solidFill>
              <a:effectLst>
                <a:outerShdw blurRad="38100" dist="38100" dir="2700000" algn="tl">
                  <a:srgbClr val="000000">
                    <a:alpha val="43137"/>
                  </a:srgbClr>
                </a:outerShdw>
              </a:effectLst>
            </a:endParaRPr>
          </a:p>
        </p:txBody>
      </p:sp>
      <p:sp>
        <p:nvSpPr>
          <p:cNvPr id="16" name="Google Shape;271;p23">
            <a:extLst>
              <a:ext uri="{FF2B5EF4-FFF2-40B4-BE49-F238E27FC236}">
                <a16:creationId xmlns:a16="http://schemas.microsoft.com/office/drawing/2014/main" id="{5D24F1DB-B641-46FE-A4EB-A59C894D6513}"/>
              </a:ext>
            </a:extLst>
          </p:cNvPr>
          <p:cNvSpPr txBox="1">
            <a:spLocks/>
          </p:cNvSpPr>
          <p:nvPr/>
        </p:nvSpPr>
        <p:spPr>
          <a:xfrm>
            <a:off x="311700" y="73911"/>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ko-KR" altLang="en-US" dirty="0"/>
              <a:t>자신만의 </a:t>
            </a:r>
            <a:r>
              <a:rPr lang="ko-KR" altLang="en-US" dirty="0" err="1"/>
              <a:t>콜백</a:t>
            </a:r>
            <a:r>
              <a:rPr lang="ko-KR" altLang="en-US" dirty="0"/>
              <a:t> 만들기</a:t>
            </a:r>
          </a:p>
        </p:txBody>
      </p:sp>
      <p:cxnSp>
        <p:nvCxnSpPr>
          <p:cNvPr id="17" name="Google Shape;287;p23">
            <a:extLst>
              <a:ext uri="{FF2B5EF4-FFF2-40B4-BE49-F238E27FC236}">
                <a16:creationId xmlns:a16="http://schemas.microsoft.com/office/drawing/2014/main" id="{9A15E110-5BDA-4B7F-B6F9-8D91D3DA86C5}"/>
              </a:ext>
            </a:extLst>
          </p:cNvPr>
          <p:cNvCxnSpPr/>
          <p:nvPr/>
        </p:nvCxnSpPr>
        <p:spPr>
          <a:xfrm>
            <a:off x="311700" y="621061"/>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900763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16" name="Google Shape;271;p23">
            <a:extLst>
              <a:ext uri="{FF2B5EF4-FFF2-40B4-BE49-F238E27FC236}">
                <a16:creationId xmlns:a16="http://schemas.microsoft.com/office/drawing/2014/main" id="{5D24F1DB-B641-46FE-A4EB-A59C894D6513}"/>
              </a:ext>
            </a:extLst>
          </p:cNvPr>
          <p:cNvSpPr txBox="1">
            <a:spLocks/>
          </p:cNvSpPr>
          <p:nvPr/>
        </p:nvSpPr>
        <p:spPr>
          <a:xfrm>
            <a:off x="311700" y="73911"/>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ko-KR" altLang="en-US" dirty="0"/>
              <a:t>자신만의 </a:t>
            </a:r>
            <a:r>
              <a:rPr lang="ko-KR" altLang="en-US" dirty="0" err="1"/>
              <a:t>콜백</a:t>
            </a:r>
            <a:r>
              <a:rPr lang="ko-KR" altLang="en-US" dirty="0"/>
              <a:t> 만들기</a:t>
            </a:r>
          </a:p>
        </p:txBody>
      </p:sp>
      <p:cxnSp>
        <p:nvCxnSpPr>
          <p:cNvPr id="17" name="Google Shape;287;p23">
            <a:extLst>
              <a:ext uri="{FF2B5EF4-FFF2-40B4-BE49-F238E27FC236}">
                <a16:creationId xmlns:a16="http://schemas.microsoft.com/office/drawing/2014/main" id="{9A15E110-5BDA-4B7F-B6F9-8D91D3DA86C5}"/>
              </a:ext>
            </a:extLst>
          </p:cNvPr>
          <p:cNvCxnSpPr/>
          <p:nvPr/>
        </p:nvCxnSpPr>
        <p:spPr>
          <a:xfrm>
            <a:off x="311700" y="621061"/>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 name="그림 5">
            <a:extLst>
              <a:ext uri="{FF2B5EF4-FFF2-40B4-BE49-F238E27FC236}">
                <a16:creationId xmlns:a16="http://schemas.microsoft.com/office/drawing/2014/main" id="{49E66AB4-225A-4314-BB10-75E51473A36F}"/>
              </a:ext>
            </a:extLst>
          </p:cNvPr>
          <p:cNvPicPr>
            <a:picLocks noChangeAspect="1"/>
          </p:cNvPicPr>
          <p:nvPr/>
        </p:nvPicPr>
        <p:blipFill>
          <a:blip r:embed="rId3"/>
          <a:stretch>
            <a:fillRect/>
          </a:stretch>
        </p:blipFill>
        <p:spPr>
          <a:xfrm>
            <a:off x="427447" y="1203731"/>
            <a:ext cx="6644685" cy="3658208"/>
          </a:xfrm>
          <a:prstGeom prst="rect">
            <a:avLst/>
          </a:prstGeom>
        </p:spPr>
      </p:pic>
      <p:sp>
        <p:nvSpPr>
          <p:cNvPr id="10" name="TextBox 9">
            <a:extLst>
              <a:ext uri="{FF2B5EF4-FFF2-40B4-BE49-F238E27FC236}">
                <a16:creationId xmlns:a16="http://schemas.microsoft.com/office/drawing/2014/main" id="{70091CA6-1062-4895-8733-45844645334D}"/>
              </a:ext>
            </a:extLst>
          </p:cNvPr>
          <p:cNvSpPr txBox="1"/>
          <p:nvPr/>
        </p:nvSpPr>
        <p:spPr>
          <a:xfrm>
            <a:off x="311700" y="680511"/>
            <a:ext cx="8520600" cy="523220"/>
          </a:xfrm>
          <a:prstGeom prst="rect">
            <a:avLst/>
          </a:prstGeom>
          <a:noFill/>
        </p:spPr>
        <p:txBody>
          <a:bodyPr wrap="square" rtlCol="0">
            <a:spAutoFit/>
          </a:bodyPr>
          <a:lstStyle/>
          <a:p>
            <a:r>
              <a:rPr lang="ko-KR" altLang="en-US" dirty="0">
                <a:solidFill>
                  <a:schemeClr val="bg1"/>
                </a:solidFill>
              </a:rPr>
              <a:t>매 </a:t>
            </a:r>
            <a:r>
              <a:rPr lang="ko-KR" altLang="en-US" dirty="0" err="1">
                <a:solidFill>
                  <a:schemeClr val="bg1"/>
                </a:solidFill>
              </a:rPr>
              <a:t>에포크의</a:t>
            </a:r>
            <a:r>
              <a:rPr lang="ko-KR" altLang="en-US" dirty="0">
                <a:solidFill>
                  <a:schemeClr val="bg1"/>
                </a:solidFill>
              </a:rPr>
              <a:t> 끝에서 검증 세트의 첫 번째 샘플로 모델에 있는 모든 층의 활성화 출력을 계산하여 디스크에 저장하는 자작 </a:t>
            </a:r>
            <a:r>
              <a:rPr lang="ko-KR" altLang="en-US" dirty="0" err="1">
                <a:solidFill>
                  <a:schemeClr val="bg1"/>
                </a:solidFill>
              </a:rPr>
              <a:t>콜백의</a:t>
            </a:r>
            <a:r>
              <a:rPr lang="ko-KR" altLang="en-US" dirty="0">
                <a:solidFill>
                  <a:schemeClr val="bg1"/>
                </a:solidFill>
              </a:rPr>
              <a:t> 예</a:t>
            </a:r>
          </a:p>
        </p:txBody>
      </p:sp>
    </p:spTree>
    <p:extLst>
      <p:ext uri="{BB962C8B-B14F-4D97-AF65-F5344CB8AC3E}">
        <p14:creationId xmlns:p14="http://schemas.microsoft.com/office/powerpoint/2010/main" val="437610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11" name="Google Shape;293;p24">
            <a:extLst>
              <a:ext uri="{FF2B5EF4-FFF2-40B4-BE49-F238E27FC236}">
                <a16:creationId xmlns:a16="http://schemas.microsoft.com/office/drawing/2014/main" id="{DA0AC78B-1DD7-4EDA-B262-CCE78014A142}"/>
              </a:ext>
            </a:extLst>
          </p:cNvPr>
          <p:cNvSpPr txBox="1">
            <a:spLocks noGrp="1"/>
          </p:cNvSpPr>
          <p:nvPr>
            <p:ph type="subTitle" idx="1"/>
          </p:nvPr>
        </p:nvSpPr>
        <p:spPr>
          <a:xfrm>
            <a:off x="311700" y="680511"/>
            <a:ext cx="8520600" cy="2003886"/>
          </a:xfrm>
          <a:prstGeom prst="rect">
            <a:avLst/>
          </a:prstGeom>
        </p:spPr>
        <p:txBody>
          <a:bodyPr spcFirstLastPara="1" wrap="square" lIns="91425" tIns="91425" rIns="91425" bIns="91425" anchor="t" anchorCtr="0">
            <a:noAutofit/>
          </a:bodyPr>
          <a:lstStyle/>
          <a:p>
            <a:pPr marL="228600" lvl="0" indent="-228600" algn="l" rtl="0">
              <a:lnSpc>
                <a:spcPct val="200000"/>
              </a:lnSpc>
              <a:spcBef>
                <a:spcPts val="0"/>
              </a:spcBef>
              <a:spcAft>
                <a:spcPts val="0"/>
              </a:spcAft>
              <a:buAutoNum type="arabicPeriod"/>
            </a:pPr>
            <a:r>
              <a:rPr lang="ko-KR" altLang="en-US" sz="1400" b="1" dirty="0" err="1">
                <a:solidFill>
                  <a:srgbClr val="FFFFFF"/>
                </a:solidFill>
                <a:effectLst>
                  <a:outerShdw blurRad="38100" dist="38100" dir="2700000" algn="tl">
                    <a:srgbClr val="000000">
                      <a:alpha val="43137"/>
                    </a:srgbClr>
                  </a:outerShdw>
                </a:effectLst>
              </a:rPr>
              <a:t>텐서보드</a:t>
            </a:r>
            <a:r>
              <a:rPr lang="ko-KR" altLang="en-US" sz="1400" b="1" dirty="0">
                <a:solidFill>
                  <a:srgbClr val="FFFFFF"/>
                </a:solidFill>
                <a:effectLst>
                  <a:outerShdw blurRad="38100" dist="38100" dir="2700000" algn="tl">
                    <a:srgbClr val="000000">
                      <a:alpha val="43137"/>
                    </a:srgbClr>
                  </a:outerShdw>
                </a:effectLst>
              </a:rPr>
              <a:t> </a:t>
            </a:r>
            <a:r>
              <a:rPr lang="en-US" altLang="ko-KR" sz="1400" b="1" dirty="0">
                <a:solidFill>
                  <a:srgbClr val="FFFFFF"/>
                </a:solidFill>
                <a:effectLst>
                  <a:outerShdw blurRad="38100" dist="38100" dir="2700000" algn="tl">
                    <a:srgbClr val="000000">
                      <a:alpha val="43137"/>
                    </a:srgbClr>
                  </a:outerShdw>
                </a:effectLst>
              </a:rPr>
              <a:t>: </a:t>
            </a:r>
            <a:r>
              <a:rPr lang="ko-KR" altLang="en-US" sz="1400" b="1" dirty="0" err="1">
                <a:solidFill>
                  <a:srgbClr val="FFFFFF"/>
                </a:solidFill>
                <a:effectLst>
                  <a:outerShdw blurRad="38100" dist="38100" dir="2700000" algn="tl">
                    <a:srgbClr val="000000">
                      <a:alpha val="43137"/>
                    </a:srgbClr>
                  </a:outerShdw>
                </a:effectLst>
              </a:rPr>
              <a:t>텐서플로와</a:t>
            </a:r>
            <a:r>
              <a:rPr lang="ko-KR" altLang="en-US" sz="1400" b="1" dirty="0">
                <a:solidFill>
                  <a:srgbClr val="FFFFFF"/>
                </a:solidFill>
                <a:effectLst>
                  <a:outerShdw blurRad="38100" dist="38100" dir="2700000" algn="tl">
                    <a:srgbClr val="000000">
                      <a:alpha val="43137"/>
                    </a:srgbClr>
                  </a:outerShdw>
                </a:effectLst>
              </a:rPr>
              <a:t> 함께 제공되는 브라우저 기반 시각화 도구</a:t>
            </a:r>
            <a:endParaRPr lang="en-US" altLang="ko-KR" sz="1400" b="1" dirty="0">
              <a:solidFill>
                <a:srgbClr val="FFFFFF"/>
              </a:solidFill>
              <a:effectLst>
                <a:outerShdw blurRad="38100" dist="38100" dir="2700000" algn="tl">
                  <a:srgbClr val="000000">
                    <a:alpha val="43137"/>
                  </a:srgbClr>
                </a:outerShdw>
              </a:effectLst>
            </a:endParaRPr>
          </a:p>
          <a:p>
            <a:pPr marL="228600" lvl="0" indent="-228600" algn="l" rtl="0">
              <a:lnSpc>
                <a:spcPct val="200000"/>
              </a:lnSpc>
              <a:spcBef>
                <a:spcPts val="0"/>
              </a:spcBef>
              <a:spcAft>
                <a:spcPts val="0"/>
              </a:spcAft>
              <a:buAutoNum type="arabicPeriod"/>
            </a:pPr>
            <a:r>
              <a:rPr lang="ko-KR" altLang="en-US" sz="1400" b="1" dirty="0" err="1">
                <a:effectLst>
                  <a:outerShdw blurRad="38100" dist="38100" dir="2700000" algn="tl">
                    <a:srgbClr val="000000">
                      <a:alpha val="43137"/>
                    </a:srgbClr>
                  </a:outerShdw>
                </a:effectLst>
              </a:rPr>
              <a:t>텐서</a:t>
            </a:r>
            <a:r>
              <a:rPr lang="ko-KR" altLang="en-US" sz="1400" b="1" dirty="0">
                <a:effectLst>
                  <a:outerShdw blurRad="38100" dist="38100" dir="2700000" algn="tl">
                    <a:srgbClr val="000000">
                      <a:alpha val="43137"/>
                    </a:srgbClr>
                  </a:outerShdw>
                </a:effectLst>
              </a:rPr>
              <a:t> </a:t>
            </a:r>
            <a:r>
              <a:rPr lang="ko-KR" altLang="en-US" sz="1400" b="1" dirty="0" err="1">
                <a:effectLst>
                  <a:outerShdw blurRad="38100" dist="38100" dir="2700000" algn="tl">
                    <a:srgbClr val="000000">
                      <a:alpha val="43137"/>
                    </a:srgbClr>
                  </a:outerShdw>
                </a:effectLst>
              </a:rPr>
              <a:t>플로</a:t>
            </a:r>
            <a:r>
              <a:rPr lang="ko-KR" altLang="en-US" sz="1400" b="1" dirty="0">
                <a:effectLst>
                  <a:outerShdw blurRad="38100" dist="38100" dir="2700000" algn="tl">
                    <a:srgbClr val="000000">
                      <a:alpha val="43137"/>
                    </a:srgbClr>
                  </a:outerShdw>
                </a:effectLst>
              </a:rPr>
              <a:t> </a:t>
            </a:r>
            <a:r>
              <a:rPr lang="ko-KR" altLang="en-US" sz="1400" b="1" dirty="0" err="1">
                <a:effectLst>
                  <a:outerShdw blurRad="38100" dist="38100" dir="2700000" algn="tl">
                    <a:srgbClr val="000000">
                      <a:alpha val="43137"/>
                    </a:srgbClr>
                  </a:outerShdw>
                </a:effectLst>
              </a:rPr>
              <a:t>백엔드로</a:t>
            </a:r>
            <a:r>
              <a:rPr lang="ko-KR" altLang="en-US" sz="1400" b="1" dirty="0">
                <a:effectLst>
                  <a:outerShdw blurRad="38100" dist="38100" dir="2700000" algn="tl">
                    <a:srgbClr val="000000">
                      <a:alpha val="43137"/>
                    </a:srgbClr>
                  </a:outerShdw>
                </a:effectLst>
              </a:rPr>
              <a:t> </a:t>
            </a:r>
            <a:r>
              <a:rPr lang="ko-KR" altLang="en-US" sz="1400" b="1" dirty="0" err="1">
                <a:effectLst>
                  <a:outerShdw blurRad="38100" dist="38100" dir="2700000" algn="tl">
                    <a:srgbClr val="000000">
                      <a:alpha val="43137"/>
                    </a:srgbClr>
                  </a:outerShdw>
                </a:effectLst>
              </a:rPr>
              <a:t>케라스를</a:t>
            </a:r>
            <a:r>
              <a:rPr lang="ko-KR" altLang="en-US" sz="1400" b="1" dirty="0">
                <a:effectLst>
                  <a:outerShdw blurRad="38100" dist="38100" dir="2700000" algn="tl">
                    <a:srgbClr val="000000">
                      <a:alpha val="43137"/>
                    </a:srgbClr>
                  </a:outerShdw>
                </a:effectLst>
              </a:rPr>
              <a:t> 설정한 경우에만 </a:t>
            </a:r>
            <a:r>
              <a:rPr lang="ko-KR" altLang="en-US" sz="1400" b="1" dirty="0" err="1">
                <a:effectLst>
                  <a:outerShdw blurRad="38100" dist="38100" dir="2700000" algn="tl">
                    <a:srgbClr val="000000">
                      <a:alpha val="43137"/>
                    </a:srgbClr>
                  </a:outerShdw>
                </a:effectLst>
              </a:rPr>
              <a:t>케라스</a:t>
            </a:r>
            <a:r>
              <a:rPr lang="ko-KR" altLang="en-US" sz="1400" b="1" dirty="0">
                <a:effectLst>
                  <a:outerShdw blurRad="38100" dist="38100" dir="2700000" algn="tl">
                    <a:srgbClr val="000000">
                      <a:alpha val="43137"/>
                    </a:srgbClr>
                  </a:outerShdw>
                </a:effectLst>
              </a:rPr>
              <a:t> 모델에서 사용 가능</a:t>
            </a:r>
            <a:endParaRPr lang="en-US" altLang="ko-KR" sz="1400" b="1" dirty="0">
              <a:effectLst>
                <a:outerShdw blurRad="38100" dist="38100" dir="2700000" algn="tl">
                  <a:srgbClr val="000000">
                    <a:alpha val="43137"/>
                  </a:srgbClr>
                </a:outerShdw>
              </a:effectLst>
            </a:endParaRPr>
          </a:p>
          <a:p>
            <a:pPr marL="228600" lvl="0" indent="-228600" algn="l" rtl="0">
              <a:lnSpc>
                <a:spcPct val="200000"/>
              </a:lnSpc>
              <a:spcBef>
                <a:spcPts val="0"/>
              </a:spcBef>
              <a:spcAft>
                <a:spcPts val="0"/>
              </a:spcAft>
              <a:buAutoNum type="arabicPeriod"/>
            </a:pPr>
            <a:r>
              <a:rPr lang="ko-KR" altLang="en-US" sz="1400" b="1" dirty="0">
                <a:solidFill>
                  <a:srgbClr val="FFFFFF"/>
                </a:solidFill>
                <a:effectLst>
                  <a:outerShdw blurRad="38100" dist="38100" dir="2700000" algn="tl">
                    <a:srgbClr val="000000">
                      <a:alpha val="43137"/>
                    </a:srgbClr>
                  </a:outerShdw>
                </a:effectLst>
              </a:rPr>
              <a:t>목적 </a:t>
            </a:r>
            <a:r>
              <a:rPr lang="en-US" altLang="ko-KR" sz="1400" b="1" dirty="0">
                <a:solidFill>
                  <a:srgbClr val="FFFFFF"/>
                </a:solidFill>
                <a:effectLst>
                  <a:outerShdw blurRad="38100" dist="38100" dir="2700000" algn="tl">
                    <a:srgbClr val="000000">
                      <a:alpha val="43137"/>
                    </a:srgbClr>
                  </a:outerShdw>
                </a:effectLst>
              </a:rPr>
              <a:t>– </a:t>
            </a:r>
            <a:r>
              <a:rPr lang="ko-KR" altLang="en-US" sz="1400" b="1" dirty="0">
                <a:solidFill>
                  <a:srgbClr val="FFFFFF"/>
                </a:solidFill>
                <a:effectLst>
                  <a:outerShdw blurRad="38100" dist="38100" dir="2700000" algn="tl">
                    <a:srgbClr val="000000">
                      <a:alpha val="43137"/>
                    </a:srgbClr>
                  </a:outerShdw>
                </a:effectLst>
              </a:rPr>
              <a:t>훈련 모델의 내부에서 일어나는 모든 것을 시각적으로 모니터링할 수 있도록 돕는 것</a:t>
            </a:r>
            <a:endParaRPr lang="en-US" altLang="ko-KR" sz="1400" b="1" dirty="0">
              <a:solidFill>
                <a:srgbClr val="FFFFFF"/>
              </a:solidFill>
              <a:effectLst>
                <a:outerShdw blurRad="38100" dist="38100" dir="2700000" algn="tl">
                  <a:srgbClr val="000000">
                    <a:alpha val="43137"/>
                  </a:srgbClr>
                </a:outerShdw>
              </a:effectLst>
            </a:endParaRPr>
          </a:p>
          <a:p>
            <a:pPr marL="228600" lvl="0" indent="-228600" algn="l" rtl="0">
              <a:lnSpc>
                <a:spcPct val="200000"/>
              </a:lnSpc>
              <a:spcBef>
                <a:spcPts val="0"/>
              </a:spcBef>
              <a:spcAft>
                <a:spcPts val="0"/>
              </a:spcAft>
              <a:buAutoNum type="arabicPeriod"/>
            </a:pPr>
            <a:r>
              <a:rPr lang="ko-KR" altLang="en-US" sz="1400" b="1" dirty="0" err="1">
                <a:effectLst>
                  <a:outerShdw blurRad="38100" dist="38100" dir="2700000" algn="tl">
                    <a:srgbClr val="000000">
                      <a:alpha val="43137"/>
                    </a:srgbClr>
                  </a:outerShdw>
                </a:effectLst>
              </a:rPr>
              <a:t>텐서보드의</a:t>
            </a:r>
            <a:r>
              <a:rPr lang="ko-KR" altLang="en-US" sz="1400" b="1" dirty="0">
                <a:effectLst>
                  <a:outerShdw blurRad="38100" dist="38100" dir="2700000" algn="tl">
                    <a:srgbClr val="000000">
                      <a:alpha val="43137"/>
                    </a:srgbClr>
                  </a:outerShdw>
                </a:effectLst>
              </a:rPr>
              <a:t> 기능</a:t>
            </a:r>
            <a:endParaRPr lang="en-US" altLang="ko-KR" sz="1400" b="1" dirty="0">
              <a:effectLst>
                <a:outerShdw blurRad="38100" dist="38100" dir="2700000" algn="tl">
                  <a:srgbClr val="000000">
                    <a:alpha val="43137"/>
                  </a:srgbClr>
                </a:outerShdw>
              </a:effectLst>
            </a:endParaRPr>
          </a:p>
          <a:p>
            <a:pPr marL="685800" lvl="1" indent="-228600" algn="l">
              <a:lnSpc>
                <a:spcPct val="200000"/>
              </a:lnSpc>
              <a:buAutoNum type="arabicPeriod"/>
            </a:pPr>
            <a:r>
              <a:rPr lang="ko-KR" altLang="en-US" sz="1400" b="1" dirty="0">
                <a:solidFill>
                  <a:srgbClr val="FFFFFF"/>
                </a:solidFill>
                <a:effectLst>
                  <a:outerShdw blurRad="38100" dist="38100" dir="2700000" algn="tl">
                    <a:srgbClr val="000000">
                      <a:alpha val="43137"/>
                    </a:srgbClr>
                  </a:outerShdw>
                </a:effectLst>
              </a:rPr>
              <a:t>훈련하는 동안 측정 지표를 시각적으로 모니터링</a:t>
            </a:r>
          </a:p>
          <a:p>
            <a:pPr marL="685800" lvl="1" indent="-228600" algn="l">
              <a:lnSpc>
                <a:spcPct val="200000"/>
              </a:lnSpc>
              <a:buAutoNum type="arabicPeriod"/>
            </a:pPr>
            <a:r>
              <a:rPr lang="ko-KR" altLang="en-US" sz="1400" b="1" dirty="0">
                <a:solidFill>
                  <a:srgbClr val="FFFFFF"/>
                </a:solidFill>
                <a:effectLst>
                  <a:outerShdw blurRad="38100" dist="38100" dir="2700000" algn="tl">
                    <a:srgbClr val="000000">
                      <a:alpha val="43137"/>
                    </a:srgbClr>
                  </a:outerShdw>
                </a:effectLst>
              </a:rPr>
              <a:t>모델 구조를 시각화</a:t>
            </a:r>
          </a:p>
          <a:p>
            <a:pPr marL="685800" lvl="1" indent="-228600" algn="l">
              <a:lnSpc>
                <a:spcPct val="200000"/>
              </a:lnSpc>
              <a:buAutoNum type="arabicPeriod"/>
            </a:pPr>
            <a:r>
              <a:rPr lang="ko-KR" altLang="en-US" sz="1400" b="1" dirty="0">
                <a:solidFill>
                  <a:srgbClr val="FFFFFF"/>
                </a:solidFill>
                <a:effectLst>
                  <a:outerShdw blurRad="38100" dist="38100" dir="2700000" algn="tl">
                    <a:srgbClr val="000000">
                      <a:alpha val="43137"/>
                    </a:srgbClr>
                  </a:outerShdw>
                </a:effectLst>
              </a:rPr>
              <a:t>활성화 출력과 </a:t>
            </a:r>
            <a:r>
              <a:rPr lang="ko-KR" altLang="en-US" sz="1400" b="1" dirty="0" err="1">
                <a:solidFill>
                  <a:srgbClr val="FFFFFF"/>
                </a:solidFill>
                <a:effectLst>
                  <a:outerShdw blurRad="38100" dist="38100" dir="2700000" algn="tl">
                    <a:srgbClr val="000000">
                      <a:alpha val="43137"/>
                    </a:srgbClr>
                  </a:outerShdw>
                </a:effectLst>
              </a:rPr>
              <a:t>그래디언트의</a:t>
            </a:r>
            <a:r>
              <a:rPr lang="ko-KR" altLang="en-US" sz="1400" b="1" dirty="0">
                <a:solidFill>
                  <a:srgbClr val="FFFFFF"/>
                </a:solidFill>
                <a:effectLst>
                  <a:outerShdw blurRad="38100" dist="38100" dir="2700000" algn="tl">
                    <a:srgbClr val="000000">
                      <a:alpha val="43137"/>
                    </a:srgbClr>
                  </a:outerShdw>
                </a:effectLst>
              </a:rPr>
              <a:t> 히스토그램</a:t>
            </a:r>
          </a:p>
          <a:p>
            <a:pPr marL="685800" lvl="1" indent="-228600" algn="l">
              <a:lnSpc>
                <a:spcPct val="200000"/>
              </a:lnSpc>
              <a:buAutoNum type="arabicPeriod"/>
            </a:pPr>
            <a:r>
              <a:rPr lang="en-US" altLang="ko-KR" sz="1400" b="1" dirty="0">
                <a:solidFill>
                  <a:srgbClr val="FFFFFF"/>
                </a:solidFill>
                <a:effectLst>
                  <a:outerShdw blurRad="38100" dist="38100" dir="2700000" algn="tl">
                    <a:srgbClr val="000000">
                      <a:alpha val="43137"/>
                    </a:srgbClr>
                  </a:outerShdw>
                </a:effectLst>
              </a:rPr>
              <a:t>3D</a:t>
            </a:r>
            <a:r>
              <a:rPr lang="ko-KR" altLang="en-US" sz="1400" b="1" dirty="0">
                <a:solidFill>
                  <a:srgbClr val="FFFFFF"/>
                </a:solidFill>
                <a:effectLst>
                  <a:outerShdw blurRad="38100" dist="38100" dir="2700000" algn="tl">
                    <a:srgbClr val="000000">
                      <a:alpha val="43137"/>
                    </a:srgbClr>
                  </a:outerShdw>
                </a:effectLst>
              </a:rPr>
              <a:t>로 </a:t>
            </a:r>
            <a:r>
              <a:rPr lang="ko-KR" altLang="en-US" sz="1400" b="1" dirty="0" err="1">
                <a:solidFill>
                  <a:srgbClr val="FFFFFF"/>
                </a:solidFill>
                <a:effectLst>
                  <a:outerShdw blurRad="38100" dist="38100" dir="2700000" algn="tl">
                    <a:srgbClr val="000000">
                      <a:alpha val="43137"/>
                    </a:srgbClr>
                  </a:outerShdw>
                </a:effectLst>
              </a:rPr>
              <a:t>임베딩</a:t>
            </a:r>
            <a:r>
              <a:rPr lang="ko-KR" altLang="en-US" sz="1400" b="1" dirty="0">
                <a:solidFill>
                  <a:srgbClr val="FFFFFF"/>
                </a:solidFill>
                <a:effectLst>
                  <a:outerShdw blurRad="38100" dist="38100" dir="2700000" algn="tl">
                    <a:srgbClr val="000000">
                      <a:alpha val="43137"/>
                    </a:srgbClr>
                  </a:outerShdw>
                </a:effectLst>
              </a:rPr>
              <a:t> 표현</a:t>
            </a:r>
            <a:endParaRPr lang="en-US" altLang="ko-KR" sz="1400" b="1" dirty="0">
              <a:solidFill>
                <a:srgbClr val="FFFFFF"/>
              </a:solidFill>
              <a:effectLst>
                <a:outerShdw blurRad="38100" dist="38100" dir="2700000" algn="tl">
                  <a:srgbClr val="000000">
                    <a:alpha val="43137"/>
                  </a:srgbClr>
                </a:outerShdw>
              </a:effectLst>
            </a:endParaRPr>
          </a:p>
        </p:txBody>
      </p:sp>
      <p:sp>
        <p:nvSpPr>
          <p:cNvPr id="16" name="Google Shape;271;p23">
            <a:extLst>
              <a:ext uri="{FF2B5EF4-FFF2-40B4-BE49-F238E27FC236}">
                <a16:creationId xmlns:a16="http://schemas.microsoft.com/office/drawing/2014/main" id="{5D24F1DB-B641-46FE-A4EB-A59C894D6513}"/>
              </a:ext>
            </a:extLst>
          </p:cNvPr>
          <p:cNvSpPr txBox="1">
            <a:spLocks/>
          </p:cNvSpPr>
          <p:nvPr/>
        </p:nvSpPr>
        <p:spPr>
          <a:xfrm>
            <a:off x="311700" y="73911"/>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ko-KR" altLang="en-US" dirty="0" err="1"/>
              <a:t>텐서보드</a:t>
            </a:r>
            <a:r>
              <a:rPr lang="ko-KR" altLang="en-US" dirty="0"/>
              <a:t> 소개</a:t>
            </a:r>
            <a:r>
              <a:rPr lang="en-US" altLang="ko-KR" dirty="0"/>
              <a:t>: </a:t>
            </a:r>
            <a:r>
              <a:rPr lang="ko-KR" altLang="en-US" dirty="0" err="1"/>
              <a:t>텐서플로의</a:t>
            </a:r>
            <a:r>
              <a:rPr lang="ko-KR" altLang="en-US" dirty="0"/>
              <a:t> 시각화 프레임워크</a:t>
            </a:r>
          </a:p>
        </p:txBody>
      </p:sp>
      <p:cxnSp>
        <p:nvCxnSpPr>
          <p:cNvPr id="17" name="Google Shape;287;p23">
            <a:extLst>
              <a:ext uri="{FF2B5EF4-FFF2-40B4-BE49-F238E27FC236}">
                <a16:creationId xmlns:a16="http://schemas.microsoft.com/office/drawing/2014/main" id="{9A15E110-5BDA-4B7F-B6F9-8D91D3DA86C5}"/>
              </a:ext>
            </a:extLst>
          </p:cNvPr>
          <p:cNvCxnSpPr/>
          <p:nvPr/>
        </p:nvCxnSpPr>
        <p:spPr>
          <a:xfrm>
            <a:off x="311700" y="621061"/>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958658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16" name="Google Shape;271;p23">
            <a:extLst>
              <a:ext uri="{FF2B5EF4-FFF2-40B4-BE49-F238E27FC236}">
                <a16:creationId xmlns:a16="http://schemas.microsoft.com/office/drawing/2014/main" id="{5D24F1DB-B641-46FE-A4EB-A59C894D6513}"/>
              </a:ext>
            </a:extLst>
          </p:cNvPr>
          <p:cNvSpPr txBox="1">
            <a:spLocks/>
          </p:cNvSpPr>
          <p:nvPr/>
        </p:nvSpPr>
        <p:spPr>
          <a:xfrm>
            <a:off x="311700" y="73911"/>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ko-KR" altLang="en-US" dirty="0" err="1"/>
              <a:t>텐서보드</a:t>
            </a:r>
            <a:r>
              <a:rPr lang="ko-KR" altLang="en-US" dirty="0"/>
              <a:t> 소개</a:t>
            </a:r>
            <a:r>
              <a:rPr lang="en-US" altLang="ko-KR" dirty="0"/>
              <a:t>: </a:t>
            </a:r>
            <a:r>
              <a:rPr lang="ko-KR" altLang="en-US" dirty="0" err="1"/>
              <a:t>텐서플로의</a:t>
            </a:r>
            <a:r>
              <a:rPr lang="ko-KR" altLang="en-US" dirty="0"/>
              <a:t> 시각화 프레임워크</a:t>
            </a:r>
          </a:p>
        </p:txBody>
      </p:sp>
      <p:cxnSp>
        <p:nvCxnSpPr>
          <p:cNvPr id="17" name="Google Shape;287;p23">
            <a:extLst>
              <a:ext uri="{FF2B5EF4-FFF2-40B4-BE49-F238E27FC236}">
                <a16:creationId xmlns:a16="http://schemas.microsoft.com/office/drawing/2014/main" id="{9A15E110-5BDA-4B7F-B6F9-8D91D3DA86C5}"/>
              </a:ext>
            </a:extLst>
          </p:cNvPr>
          <p:cNvCxnSpPr/>
          <p:nvPr/>
        </p:nvCxnSpPr>
        <p:spPr>
          <a:xfrm>
            <a:off x="311700" y="621061"/>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8" name="그림 7">
            <a:extLst>
              <a:ext uri="{FF2B5EF4-FFF2-40B4-BE49-F238E27FC236}">
                <a16:creationId xmlns:a16="http://schemas.microsoft.com/office/drawing/2014/main" id="{A2A1D974-C9A1-4CD4-8CB0-E05AC7CB699C}"/>
              </a:ext>
            </a:extLst>
          </p:cNvPr>
          <p:cNvPicPr>
            <a:picLocks noChangeAspect="1"/>
          </p:cNvPicPr>
          <p:nvPr/>
        </p:nvPicPr>
        <p:blipFill>
          <a:blip r:embed="rId3"/>
          <a:stretch>
            <a:fillRect/>
          </a:stretch>
        </p:blipFill>
        <p:spPr>
          <a:xfrm>
            <a:off x="311701" y="692453"/>
            <a:ext cx="3804556" cy="4006869"/>
          </a:xfrm>
          <a:prstGeom prst="rect">
            <a:avLst/>
          </a:prstGeom>
        </p:spPr>
      </p:pic>
      <p:pic>
        <p:nvPicPr>
          <p:cNvPr id="10" name="그림 9">
            <a:extLst>
              <a:ext uri="{FF2B5EF4-FFF2-40B4-BE49-F238E27FC236}">
                <a16:creationId xmlns:a16="http://schemas.microsoft.com/office/drawing/2014/main" id="{7DB78F94-3429-4AEF-B813-61275CA1D446}"/>
              </a:ext>
            </a:extLst>
          </p:cNvPr>
          <p:cNvPicPr>
            <a:picLocks noChangeAspect="1"/>
          </p:cNvPicPr>
          <p:nvPr/>
        </p:nvPicPr>
        <p:blipFill>
          <a:blip r:embed="rId4"/>
          <a:stretch>
            <a:fillRect/>
          </a:stretch>
        </p:blipFill>
        <p:spPr>
          <a:xfrm>
            <a:off x="4294209" y="692453"/>
            <a:ext cx="2916820" cy="372077"/>
          </a:xfrm>
          <a:prstGeom prst="rect">
            <a:avLst/>
          </a:prstGeom>
        </p:spPr>
      </p:pic>
      <p:pic>
        <p:nvPicPr>
          <p:cNvPr id="13" name="그림 12">
            <a:extLst>
              <a:ext uri="{FF2B5EF4-FFF2-40B4-BE49-F238E27FC236}">
                <a16:creationId xmlns:a16="http://schemas.microsoft.com/office/drawing/2014/main" id="{6CF25872-F34A-4946-9FEE-E8D8ECA34C70}"/>
              </a:ext>
            </a:extLst>
          </p:cNvPr>
          <p:cNvPicPr>
            <a:picLocks noChangeAspect="1"/>
          </p:cNvPicPr>
          <p:nvPr/>
        </p:nvPicPr>
        <p:blipFill>
          <a:blip r:embed="rId5"/>
          <a:stretch>
            <a:fillRect/>
          </a:stretch>
        </p:blipFill>
        <p:spPr>
          <a:xfrm>
            <a:off x="4294208" y="1110637"/>
            <a:ext cx="4541201" cy="1574677"/>
          </a:xfrm>
          <a:prstGeom prst="rect">
            <a:avLst/>
          </a:prstGeom>
        </p:spPr>
      </p:pic>
      <p:pic>
        <p:nvPicPr>
          <p:cNvPr id="15" name="그림 14">
            <a:extLst>
              <a:ext uri="{FF2B5EF4-FFF2-40B4-BE49-F238E27FC236}">
                <a16:creationId xmlns:a16="http://schemas.microsoft.com/office/drawing/2014/main" id="{88E1AC25-5469-438D-B1B0-8264E96AF802}"/>
              </a:ext>
            </a:extLst>
          </p:cNvPr>
          <p:cNvPicPr>
            <a:picLocks noChangeAspect="1"/>
          </p:cNvPicPr>
          <p:nvPr/>
        </p:nvPicPr>
        <p:blipFill>
          <a:blip r:embed="rId6"/>
          <a:stretch>
            <a:fillRect/>
          </a:stretch>
        </p:blipFill>
        <p:spPr>
          <a:xfrm>
            <a:off x="4294208" y="2745166"/>
            <a:ext cx="1794076" cy="190281"/>
          </a:xfrm>
          <a:prstGeom prst="rect">
            <a:avLst/>
          </a:prstGeom>
        </p:spPr>
      </p:pic>
    </p:spTree>
    <p:extLst>
      <p:ext uri="{BB962C8B-B14F-4D97-AF65-F5344CB8AC3E}">
        <p14:creationId xmlns:p14="http://schemas.microsoft.com/office/powerpoint/2010/main" val="2112736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accent1"/>
                </a:solidFill>
              </a:rPr>
              <a:t>7.3 </a:t>
            </a:r>
            <a:r>
              <a:rPr lang="ko-KR" altLang="en-US" dirty="0">
                <a:solidFill>
                  <a:schemeClr val="accent1"/>
                </a:solidFill>
              </a:rPr>
              <a:t>모델의 성능을 최대로 끌어올리기 </a:t>
            </a:r>
            <a:endParaRPr lang="en-US" dirty="0">
              <a:solidFill>
                <a:schemeClr val="accent1"/>
              </a:solidFill>
            </a:endParaRPr>
          </a:p>
        </p:txBody>
      </p:sp>
      <p:sp>
        <p:nvSpPr>
          <p:cNvPr id="107" name="Google Shape;107;p20"/>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0"/>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0"/>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0"/>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0"/>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a:latin typeface="+mj-ea"/>
                <a:ea typeface="+mj-ea"/>
              </a:rPr>
              <a:t>고급 구조 패턴</a:t>
            </a:r>
            <a:endParaRPr dirty="0">
              <a:latin typeface="+mj-ea"/>
              <a:ea typeface="+mj-ea"/>
            </a:endParaRPr>
          </a:p>
        </p:txBody>
      </p:sp>
      <p:cxnSp>
        <p:nvCxnSpPr>
          <p:cNvPr id="253" name="Google Shape;253;p21"/>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39" name="TextBox 38">
            <a:extLst>
              <a:ext uri="{FF2B5EF4-FFF2-40B4-BE49-F238E27FC236}">
                <a16:creationId xmlns:a16="http://schemas.microsoft.com/office/drawing/2014/main" id="{9E580E4A-41A0-4D88-ACF1-CC0D5887BF46}"/>
              </a:ext>
            </a:extLst>
          </p:cNvPr>
          <p:cNvSpPr txBox="1"/>
          <p:nvPr/>
        </p:nvSpPr>
        <p:spPr>
          <a:xfrm>
            <a:off x="625288" y="1559859"/>
            <a:ext cx="7893423" cy="193899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ko-KR" altLang="en-US" sz="2000" dirty="0">
                <a:solidFill>
                  <a:srgbClr val="FFFFFF"/>
                </a:solidFill>
                <a:latin typeface="+mn-ea"/>
                <a:ea typeface="+mn-ea"/>
              </a:rPr>
              <a:t>고성능 심층 커브넷을 </a:t>
            </a:r>
            <a:r>
              <a:rPr lang="ko-KR" altLang="en-US" sz="2000" dirty="0" err="1">
                <a:solidFill>
                  <a:srgbClr val="FFFFFF"/>
                </a:solidFill>
                <a:latin typeface="+mn-ea"/>
                <a:ea typeface="+mn-ea"/>
              </a:rPr>
              <a:t>만들때</a:t>
            </a:r>
            <a:r>
              <a:rPr lang="ko-KR" altLang="en-US" sz="2000" dirty="0">
                <a:solidFill>
                  <a:srgbClr val="FFFFFF"/>
                </a:solidFill>
                <a:latin typeface="+mn-ea"/>
                <a:ea typeface="+mn-ea"/>
              </a:rPr>
              <a:t> 유용</a:t>
            </a:r>
          </a:p>
          <a:p>
            <a:pPr marL="285750" indent="-285750">
              <a:buClr>
                <a:schemeClr val="bg1"/>
              </a:buClr>
              <a:buFont typeface="Arial" panose="020B0604020202020204" pitchFamily="34" charset="0"/>
              <a:buChar char="•"/>
            </a:pPr>
            <a:endParaRPr lang="en-US" altLang="ko-KR" sz="2000" dirty="0">
              <a:solidFill>
                <a:srgbClr val="FFFFFF"/>
              </a:solidFill>
              <a:latin typeface="+mn-ea"/>
              <a:ea typeface="+mn-ea"/>
            </a:endParaRPr>
          </a:p>
          <a:p>
            <a:pPr marL="285750" indent="-285750">
              <a:buClr>
                <a:schemeClr val="bg1"/>
              </a:buClr>
              <a:buFont typeface="Arial" panose="020B0604020202020204" pitchFamily="34" charset="0"/>
              <a:buChar char="•"/>
            </a:pPr>
            <a:r>
              <a:rPr lang="ko-KR" altLang="en-US" sz="2000" dirty="0">
                <a:solidFill>
                  <a:srgbClr val="FFFFFF"/>
                </a:solidFill>
                <a:latin typeface="+mn-ea"/>
                <a:ea typeface="+mn-ea"/>
              </a:rPr>
              <a:t>배치 정규화 </a:t>
            </a:r>
            <a:endParaRPr lang="en-US" altLang="ko-KR" sz="2000" dirty="0">
              <a:solidFill>
                <a:srgbClr val="FFFFFF"/>
              </a:solidFill>
              <a:latin typeface="+mn-ea"/>
              <a:ea typeface="+mn-ea"/>
            </a:endParaRPr>
          </a:p>
          <a:p>
            <a:pPr marL="285750" indent="-285750">
              <a:buClr>
                <a:schemeClr val="bg1"/>
              </a:buClr>
              <a:buFont typeface="Arial" panose="020B0604020202020204" pitchFamily="34" charset="0"/>
              <a:buChar char="•"/>
            </a:pPr>
            <a:endParaRPr lang="en-US" altLang="ko-KR" sz="2000" dirty="0">
              <a:solidFill>
                <a:srgbClr val="FFFFFF"/>
              </a:solidFill>
              <a:latin typeface="+mn-ea"/>
              <a:ea typeface="+mn-ea"/>
            </a:endParaRPr>
          </a:p>
          <a:p>
            <a:pPr marL="285750" indent="-285750">
              <a:buClr>
                <a:schemeClr val="bg1"/>
              </a:buClr>
              <a:buFont typeface="Arial" panose="020B0604020202020204" pitchFamily="34" charset="0"/>
              <a:buChar char="•"/>
            </a:pPr>
            <a:r>
              <a:rPr lang="ko-KR" altLang="en-US" sz="2000" dirty="0" err="1">
                <a:solidFill>
                  <a:srgbClr val="FFFFFF"/>
                </a:solidFill>
                <a:latin typeface="+mn-ea"/>
                <a:ea typeface="+mn-ea"/>
              </a:rPr>
              <a:t>깊이별</a:t>
            </a:r>
            <a:r>
              <a:rPr lang="ko-KR" altLang="en-US" sz="2000" dirty="0">
                <a:solidFill>
                  <a:srgbClr val="FFFFFF"/>
                </a:solidFill>
                <a:latin typeface="+mn-ea"/>
                <a:ea typeface="+mn-ea"/>
              </a:rPr>
              <a:t> 분리 </a:t>
            </a:r>
            <a:r>
              <a:rPr lang="ko-KR" altLang="en-US" sz="2000" dirty="0" err="1">
                <a:solidFill>
                  <a:srgbClr val="FFFFFF"/>
                </a:solidFill>
                <a:latin typeface="+mn-ea"/>
                <a:ea typeface="+mn-ea"/>
              </a:rPr>
              <a:t>합성곱</a:t>
            </a:r>
            <a:endParaRPr lang="en-US" altLang="ko-KR" sz="2000" dirty="0">
              <a:solidFill>
                <a:srgbClr val="FFFFFF"/>
              </a:solidFill>
              <a:latin typeface="+mn-ea"/>
              <a:ea typeface="+mn-ea"/>
            </a:endParaRPr>
          </a:p>
          <a:p>
            <a:pPr marL="285750" indent="-285750">
              <a:buClr>
                <a:schemeClr val="bg1"/>
              </a:buClr>
              <a:buFont typeface="Arial" panose="020B0604020202020204" pitchFamily="34" charset="0"/>
              <a:buChar char="•"/>
            </a:pPr>
            <a:endParaRPr lang="en-US" altLang="ko-KR" sz="2000" dirty="0">
              <a:solidFill>
                <a:srgbClr val="FFFFFF"/>
              </a:solidFill>
              <a:latin typeface="+mn-ea"/>
              <a:ea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a:latin typeface="+mj-ea"/>
                <a:ea typeface="+mj-ea"/>
              </a:rPr>
              <a:t>배치정규화</a:t>
            </a:r>
            <a:endParaRPr dirty="0">
              <a:latin typeface="+mj-ea"/>
              <a:ea typeface="+mj-ea"/>
            </a:endParaRPr>
          </a:p>
        </p:txBody>
      </p:sp>
      <p:cxnSp>
        <p:nvCxnSpPr>
          <p:cNvPr id="253" name="Google Shape;253;p21"/>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39" name="TextBox 38">
            <a:extLst>
              <a:ext uri="{FF2B5EF4-FFF2-40B4-BE49-F238E27FC236}">
                <a16:creationId xmlns:a16="http://schemas.microsoft.com/office/drawing/2014/main" id="{9E580E4A-41A0-4D88-ACF1-CC0D5887BF46}"/>
              </a:ext>
            </a:extLst>
          </p:cNvPr>
          <p:cNvSpPr txBox="1"/>
          <p:nvPr/>
        </p:nvSpPr>
        <p:spPr>
          <a:xfrm>
            <a:off x="463924" y="1466876"/>
            <a:ext cx="8368376" cy="3416320"/>
          </a:xfrm>
          <a:prstGeom prst="rect">
            <a:avLst/>
          </a:prstGeom>
          <a:noFill/>
        </p:spPr>
        <p:txBody>
          <a:bodyPr wrap="square" rtlCol="0">
            <a:spAutoFit/>
          </a:bodyPr>
          <a:lstStyle/>
          <a:p>
            <a:pPr marL="342900" indent="-342900">
              <a:buClr>
                <a:schemeClr val="bg1"/>
              </a:buClr>
              <a:buFont typeface="Arial" panose="020B0604020202020204" pitchFamily="34" charset="0"/>
              <a:buChar char="•"/>
            </a:pPr>
            <a:r>
              <a:rPr lang="ko-KR" altLang="en-US" sz="1800" dirty="0">
                <a:solidFill>
                  <a:srgbClr val="FFFFFF"/>
                </a:solidFill>
              </a:rPr>
              <a:t>정규화</a:t>
            </a:r>
            <a:r>
              <a:rPr lang="en-US" altLang="ko-KR" sz="1800" dirty="0">
                <a:solidFill>
                  <a:srgbClr val="FFFFFF"/>
                </a:solidFill>
              </a:rPr>
              <a:t>(normalization) </a:t>
            </a:r>
          </a:p>
          <a:p>
            <a:pPr>
              <a:buClr>
                <a:schemeClr val="bg1"/>
              </a:buClr>
            </a:pPr>
            <a:r>
              <a:rPr lang="en-US" altLang="ko-KR" sz="1800" dirty="0">
                <a:solidFill>
                  <a:srgbClr val="FFFFFF"/>
                </a:solidFill>
              </a:rPr>
              <a:t>	</a:t>
            </a:r>
            <a:r>
              <a:rPr lang="ko-KR" altLang="en-US" sz="1800" dirty="0">
                <a:solidFill>
                  <a:srgbClr val="FFFFFF"/>
                </a:solidFill>
              </a:rPr>
              <a:t>머신 러닝 모델에 주입되는 샘플들을 균일하게 만드는 광범위한 방법</a:t>
            </a:r>
            <a:endParaRPr lang="en-US" altLang="ko-KR" sz="1800" dirty="0">
              <a:solidFill>
                <a:srgbClr val="FFFFFF"/>
              </a:solidFill>
            </a:endParaRPr>
          </a:p>
          <a:p>
            <a:pPr>
              <a:buClr>
                <a:schemeClr val="bg1"/>
              </a:buClr>
            </a:pPr>
            <a:r>
              <a:rPr lang="en-US" altLang="ko-KR" sz="1800" dirty="0">
                <a:solidFill>
                  <a:srgbClr val="FFFFFF"/>
                </a:solidFill>
              </a:rPr>
              <a:t>	</a:t>
            </a:r>
            <a:r>
              <a:rPr lang="ko-KR" altLang="en-US" sz="1800" dirty="0">
                <a:solidFill>
                  <a:srgbClr val="FFFFFF"/>
                </a:solidFill>
              </a:rPr>
              <a:t>모델이 학습하고  새로운 데이터에 잘 일반화가 되도록 도움</a:t>
            </a:r>
            <a:endParaRPr lang="en-US" altLang="ko-KR" sz="1800" dirty="0">
              <a:solidFill>
                <a:srgbClr val="FFFFFF"/>
              </a:solidFill>
            </a:endParaRPr>
          </a:p>
          <a:p>
            <a:pPr>
              <a:buClr>
                <a:schemeClr val="bg1"/>
              </a:buClr>
            </a:pPr>
            <a:endParaRPr lang="en-US" altLang="ko-KR" sz="1800" dirty="0">
              <a:solidFill>
                <a:srgbClr val="FFFFFF"/>
              </a:solidFill>
            </a:endParaRPr>
          </a:p>
          <a:p>
            <a:pPr marL="342900" indent="-342900">
              <a:buClr>
                <a:schemeClr val="bg1"/>
              </a:buClr>
              <a:buFont typeface="Arial" panose="020B0604020202020204" pitchFamily="34" charset="0"/>
              <a:buChar char="•"/>
            </a:pPr>
            <a:r>
              <a:rPr lang="ko-KR" altLang="en-US" sz="1800" dirty="0">
                <a:solidFill>
                  <a:srgbClr val="FFFFFF"/>
                </a:solidFill>
              </a:rPr>
              <a:t>훈련하는 동안 평균과 분산이 바뀌더라도 이에 적응하여 데이터를 정규화</a:t>
            </a:r>
            <a:endParaRPr lang="en-US" altLang="ko-KR" sz="1800" dirty="0">
              <a:solidFill>
                <a:srgbClr val="FFFFFF"/>
              </a:solidFill>
            </a:endParaRPr>
          </a:p>
          <a:p>
            <a:pPr marL="342900" indent="-342900">
              <a:buClr>
                <a:schemeClr val="bg1"/>
              </a:buClr>
              <a:buFont typeface="Arial" panose="020B0604020202020204" pitchFamily="34" charset="0"/>
              <a:buChar char="•"/>
            </a:pPr>
            <a:endParaRPr lang="en-US" altLang="ko-KR" sz="1800" dirty="0">
              <a:solidFill>
                <a:srgbClr val="FFFFFF"/>
              </a:solidFill>
            </a:endParaRPr>
          </a:p>
          <a:p>
            <a:pPr marL="342900" indent="-342900">
              <a:buClr>
                <a:schemeClr val="bg1"/>
              </a:buClr>
              <a:buFont typeface="Arial" panose="020B0604020202020204" pitchFamily="34" charset="0"/>
              <a:buChar char="•"/>
            </a:pPr>
            <a:r>
              <a:rPr lang="ko-KR" altLang="en-US" sz="1800" dirty="0">
                <a:solidFill>
                  <a:srgbClr val="FFFFFF"/>
                </a:solidFill>
              </a:rPr>
              <a:t>훈련 과정에서 사용된 배치 데이터의 평균과 분산에 대한 지수 이동 평균을 내부에 유지</a:t>
            </a:r>
            <a:endParaRPr lang="en-US" altLang="ko-KR" sz="1800" dirty="0">
              <a:solidFill>
                <a:srgbClr val="FFFFFF"/>
              </a:solidFill>
            </a:endParaRPr>
          </a:p>
          <a:p>
            <a:pPr marL="342900" indent="-342900">
              <a:buClr>
                <a:schemeClr val="bg1"/>
              </a:buClr>
              <a:buFont typeface="Arial" panose="020B0604020202020204" pitchFamily="34" charset="0"/>
              <a:buChar char="•"/>
            </a:pPr>
            <a:endParaRPr lang="en-US" altLang="ko-KR" sz="1800" dirty="0">
              <a:solidFill>
                <a:srgbClr val="FFFFFF"/>
              </a:solidFill>
            </a:endParaRPr>
          </a:p>
          <a:p>
            <a:pPr marL="342900" indent="-342900">
              <a:buClr>
                <a:schemeClr val="bg1"/>
              </a:buClr>
              <a:buFont typeface="Arial" panose="020B0604020202020204" pitchFamily="34" charset="0"/>
              <a:buChar char="•"/>
            </a:pPr>
            <a:r>
              <a:rPr lang="ko-KR" altLang="en-US" sz="1800" dirty="0">
                <a:solidFill>
                  <a:srgbClr val="FFFFFF"/>
                </a:solidFill>
              </a:rPr>
              <a:t>주요 효과는 </a:t>
            </a:r>
            <a:r>
              <a:rPr lang="ko-KR" altLang="en-US" sz="1800" dirty="0" err="1">
                <a:solidFill>
                  <a:srgbClr val="FFFFFF"/>
                </a:solidFill>
              </a:rPr>
              <a:t>잔차</a:t>
            </a:r>
            <a:r>
              <a:rPr lang="ko-KR" altLang="en-US" sz="1800" dirty="0">
                <a:solidFill>
                  <a:srgbClr val="FFFFFF"/>
                </a:solidFill>
              </a:rPr>
              <a:t> 연결과 매우 흡사하게 </a:t>
            </a:r>
            <a:r>
              <a:rPr lang="ko-KR" altLang="en-US" sz="1800" dirty="0" err="1">
                <a:solidFill>
                  <a:srgbClr val="FFFFFF"/>
                </a:solidFill>
              </a:rPr>
              <a:t>그래디언트의</a:t>
            </a:r>
            <a:r>
              <a:rPr lang="ko-KR" altLang="en-US" sz="1800" dirty="0">
                <a:solidFill>
                  <a:srgbClr val="FFFFFF"/>
                </a:solidFill>
              </a:rPr>
              <a:t> 전파를 도와주는 것</a:t>
            </a:r>
            <a:endParaRPr lang="en-US" altLang="ko-KR" sz="1800" dirty="0">
              <a:solidFill>
                <a:srgbClr val="FFFFFF"/>
              </a:solidFill>
            </a:endParaRPr>
          </a:p>
          <a:p>
            <a:pPr marL="342900" indent="-342900">
              <a:buClr>
                <a:schemeClr val="bg1"/>
              </a:buClr>
              <a:buFont typeface="Arial" panose="020B0604020202020204" pitchFamily="34" charset="0"/>
              <a:buChar char="•"/>
            </a:pPr>
            <a:endParaRPr lang="en-US" altLang="ko-KR" sz="1800" dirty="0">
              <a:solidFill>
                <a:srgbClr val="FFFFFF"/>
              </a:solidFill>
            </a:endParaRPr>
          </a:p>
          <a:p>
            <a:pPr marL="342900" indent="-342900">
              <a:buClr>
                <a:schemeClr val="bg1"/>
              </a:buClr>
              <a:buFont typeface="Arial" panose="020B0604020202020204" pitchFamily="34" charset="0"/>
              <a:buChar char="•"/>
            </a:pPr>
            <a:r>
              <a:rPr lang="ko-KR" altLang="en-US" sz="1800" dirty="0" err="1">
                <a:solidFill>
                  <a:srgbClr val="FFFFFF"/>
                </a:solidFill>
              </a:rPr>
              <a:t>케라스는</a:t>
            </a:r>
            <a:r>
              <a:rPr lang="ko-KR" altLang="en-US" sz="1800" dirty="0">
                <a:solidFill>
                  <a:srgbClr val="FFFFFF"/>
                </a:solidFill>
              </a:rPr>
              <a:t> </a:t>
            </a:r>
            <a:r>
              <a:rPr lang="en-US" altLang="ko-KR" sz="1800" dirty="0" err="1">
                <a:solidFill>
                  <a:srgbClr val="FFFFFF"/>
                </a:solidFill>
              </a:rPr>
              <a:t>BatchNormalization</a:t>
            </a:r>
            <a:r>
              <a:rPr lang="en-US" altLang="ko-KR" sz="1800" dirty="0">
                <a:solidFill>
                  <a:srgbClr val="FFFFFF"/>
                </a:solidFill>
              </a:rPr>
              <a:t> </a:t>
            </a:r>
            <a:r>
              <a:rPr lang="ko-KR" altLang="en-US" sz="1800" dirty="0">
                <a:solidFill>
                  <a:srgbClr val="FFFFFF"/>
                </a:solidFill>
              </a:rPr>
              <a:t>클래스로 제공</a:t>
            </a:r>
            <a:endParaRPr lang="en-US" altLang="ko-KR" sz="1800" dirty="0">
              <a:solidFill>
                <a:srgbClr val="FFFFFF"/>
              </a:solidFill>
            </a:endParaRPr>
          </a:p>
        </p:txBody>
      </p:sp>
    </p:spTree>
    <p:extLst>
      <p:ext uri="{BB962C8B-B14F-4D97-AF65-F5344CB8AC3E}">
        <p14:creationId xmlns:p14="http://schemas.microsoft.com/office/powerpoint/2010/main" val="3734103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a:latin typeface="+mj-ea"/>
                <a:ea typeface="+mj-ea"/>
              </a:rPr>
              <a:t>배치정규화</a:t>
            </a:r>
            <a:endParaRPr dirty="0">
              <a:latin typeface="+mj-ea"/>
              <a:ea typeface="+mj-ea"/>
            </a:endParaRPr>
          </a:p>
        </p:txBody>
      </p:sp>
      <p:cxnSp>
        <p:nvCxnSpPr>
          <p:cNvPr id="253" name="Google Shape;253;p21"/>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3" name="그림 2">
            <a:extLst>
              <a:ext uri="{FF2B5EF4-FFF2-40B4-BE49-F238E27FC236}">
                <a16:creationId xmlns:a16="http://schemas.microsoft.com/office/drawing/2014/main" id="{406A8B82-9C4E-4A0C-998D-9A5B8EB4CB92}"/>
              </a:ext>
            </a:extLst>
          </p:cNvPr>
          <p:cNvPicPr>
            <a:picLocks noChangeAspect="1"/>
          </p:cNvPicPr>
          <p:nvPr/>
        </p:nvPicPr>
        <p:blipFill rotWithShape="1">
          <a:blip r:embed="rId3"/>
          <a:srcRect l="591" t="5548" r="1"/>
          <a:stretch/>
        </p:blipFill>
        <p:spPr>
          <a:xfrm>
            <a:off x="311700" y="1485900"/>
            <a:ext cx="8635429" cy="1421465"/>
          </a:xfrm>
          <a:prstGeom prst="rect">
            <a:avLst/>
          </a:prstGeom>
        </p:spPr>
      </p:pic>
    </p:spTree>
    <p:extLst>
      <p:ext uri="{BB962C8B-B14F-4D97-AF65-F5344CB8AC3E}">
        <p14:creationId xmlns:p14="http://schemas.microsoft.com/office/powerpoint/2010/main" val="133618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err="1">
                <a:latin typeface="+mj-ea"/>
                <a:ea typeface="+mj-ea"/>
              </a:rPr>
              <a:t>깊이별</a:t>
            </a:r>
            <a:r>
              <a:rPr lang="ko-KR" altLang="en-US" dirty="0">
                <a:latin typeface="+mj-ea"/>
                <a:ea typeface="+mj-ea"/>
              </a:rPr>
              <a:t> 분리 </a:t>
            </a:r>
            <a:r>
              <a:rPr lang="ko-KR" altLang="en-US" dirty="0" err="1">
                <a:latin typeface="+mj-ea"/>
                <a:ea typeface="+mj-ea"/>
              </a:rPr>
              <a:t>합성곱</a:t>
            </a:r>
            <a:endParaRPr dirty="0">
              <a:latin typeface="+mj-ea"/>
              <a:ea typeface="+mj-ea"/>
            </a:endParaRPr>
          </a:p>
        </p:txBody>
      </p:sp>
      <p:cxnSp>
        <p:nvCxnSpPr>
          <p:cNvPr id="253" name="Google Shape;253;p21"/>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39" name="TextBox 38">
            <a:extLst>
              <a:ext uri="{FF2B5EF4-FFF2-40B4-BE49-F238E27FC236}">
                <a16:creationId xmlns:a16="http://schemas.microsoft.com/office/drawing/2014/main" id="{9E580E4A-41A0-4D88-ACF1-CC0D5887BF46}"/>
              </a:ext>
            </a:extLst>
          </p:cNvPr>
          <p:cNvSpPr txBox="1"/>
          <p:nvPr/>
        </p:nvSpPr>
        <p:spPr>
          <a:xfrm>
            <a:off x="625288" y="1559859"/>
            <a:ext cx="7893423" cy="3170099"/>
          </a:xfrm>
          <a:prstGeom prst="rect">
            <a:avLst/>
          </a:prstGeom>
          <a:noFill/>
        </p:spPr>
        <p:txBody>
          <a:bodyPr wrap="square" rtlCol="0">
            <a:spAutoFit/>
          </a:bodyPr>
          <a:lstStyle/>
          <a:p>
            <a:pPr marL="342900" indent="-342900">
              <a:buClr>
                <a:schemeClr val="bg1"/>
              </a:buClr>
              <a:buFont typeface="Arial" panose="020B0604020202020204" pitchFamily="34" charset="0"/>
              <a:buChar char="•"/>
            </a:pPr>
            <a:r>
              <a:rPr lang="en-US" altLang="ko-KR" sz="2000" dirty="0">
                <a:solidFill>
                  <a:srgbClr val="FFFFFF"/>
                </a:solidFill>
              </a:rPr>
              <a:t>Conv2D</a:t>
            </a:r>
            <a:r>
              <a:rPr lang="ko-KR" altLang="en-US" sz="2000" dirty="0">
                <a:solidFill>
                  <a:srgbClr val="FFFFFF"/>
                </a:solidFill>
              </a:rPr>
              <a:t>를 대체하면서 더 가볍고 더 빨라 모델의 성능을 높일 수 있는 층</a:t>
            </a:r>
            <a:endParaRPr lang="en-US" altLang="ko-KR" sz="2000" dirty="0">
              <a:solidFill>
                <a:srgbClr val="FFFFFF"/>
              </a:solidFill>
            </a:endParaRPr>
          </a:p>
          <a:p>
            <a:pPr marL="342900" indent="-342900">
              <a:buClr>
                <a:schemeClr val="bg1"/>
              </a:buClr>
              <a:buFont typeface="Arial" panose="020B0604020202020204" pitchFamily="34" charset="0"/>
              <a:buChar char="•"/>
            </a:pPr>
            <a:endParaRPr lang="en-US" altLang="ko-KR" sz="2000" dirty="0">
              <a:solidFill>
                <a:srgbClr val="FFFFFF"/>
              </a:solidFill>
            </a:endParaRPr>
          </a:p>
          <a:p>
            <a:pPr marL="342900" indent="-342900">
              <a:buClr>
                <a:schemeClr val="bg1"/>
              </a:buClr>
              <a:buFont typeface="Arial" panose="020B0604020202020204" pitchFamily="34" charset="0"/>
              <a:buChar char="•"/>
            </a:pPr>
            <a:r>
              <a:rPr lang="ko-KR" altLang="en-US" sz="2000" dirty="0">
                <a:solidFill>
                  <a:srgbClr val="FFFFFF"/>
                </a:solidFill>
              </a:rPr>
              <a:t>입력 채널별로 따로따로 공간 방향의 </a:t>
            </a:r>
            <a:r>
              <a:rPr lang="ko-KR" altLang="en-US" sz="2000" dirty="0" err="1">
                <a:solidFill>
                  <a:srgbClr val="FFFFFF"/>
                </a:solidFill>
              </a:rPr>
              <a:t>합성곱을</a:t>
            </a:r>
            <a:r>
              <a:rPr lang="ko-KR" altLang="en-US" sz="2000" dirty="0">
                <a:solidFill>
                  <a:srgbClr val="FFFFFF"/>
                </a:solidFill>
              </a:rPr>
              <a:t> 수행</a:t>
            </a:r>
            <a:endParaRPr lang="en-US" altLang="ko-KR" sz="2000" dirty="0">
              <a:solidFill>
                <a:srgbClr val="FFFFFF"/>
              </a:solidFill>
            </a:endParaRPr>
          </a:p>
          <a:p>
            <a:pPr marL="342900" indent="-342900">
              <a:buClr>
                <a:schemeClr val="bg1"/>
              </a:buClr>
              <a:buFont typeface="Arial" panose="020B0604020202020204" pitchFamily="34" charset="0"/>
              <a:buChar char="•"/>
            </a:pPr>
            <a:endParaRPr lang="en-US" altLang="ko-KR" sz="2000" dirty="0">
              <a:solidFill>
                <a:srgbClr val="FFFFFF"/>
              </a:solidFill>
            </a:endParaRPr>
          </a:p>
          <a:p>
            <a:pPr marL="342900" indent="-342900">
              <a:buClr>
                <a:schemeClr val="bg1"/>
              </a:buClr>
              <a:buFont typeface="Arial" panose="020B0604020202020204" pitchFamily="34" charset="0"/>
              <a:buChar char="•"/>
            </a:pPr>
            <a:r>
              <a:rPr lang="ko-KR" altLang="en-US" sz="2000" dirty="0" err="1">
                <a:solidFill>
                  <a:srgbClr val="FFFFFF"/>
                </a:solidFill>
              </a:rPr>
              <a:t>점별</a:t>
            </a:r>
            <a:r>
              <a:rPr lang="ko-KR" altLang="en-US" sz="2000" dirty="0">
                <a:solidFill>
                  <a:srgbClr val="FFFFFF"/>
                </a:solidFill>
              </a:rPr>
              <a:t> </a:t>
            </a:r>
            <a:r>
              <a:rPr lang="ko-KR" altLang="en-US" sz="2000" dirty="0" err="1">
                <a:solidFill>
                  <a:srgbClr val="FFFFFF"/>
                </a:solidFill>
              </a:rPr>
              <a:t>합성곱을</a:t>
            </a:r>
            <a:r>
              <a:rPr lang="ko-KR" altLang="en-US" sz="2000" dirty="0">
                <a:solidFill>
                  <a:srgbClr val="FFFFFF"/>
                </a:solidFill>
              </a:rPr>
              <a:t> 통해 출력 채널을 합침</a:t>
            </a:r>
            <a:endParaRPr lang="en-US" altLang="ko-KR" sz="2000" dirty="0">
              <a:solidFill>
                <a:srgbClr val="FFFFFF"/>
              </a:solidFill>
            </a:endParaRPr>
          </a:p>
          <a:p>
            <a:pPr marL="342900" indent="-342900">
              <a:buClr>
                <a:schemeClr val="bg1"/>
              </a:buClr>
              <a:buFont typeface="Arial" panose="020B0604020202020204" pitchFamily="34" charset="0"/>
              <a:buChar char="•"/>
            </a:pPr>
            <a:endParaRPr lang="en-US" altLang="ko-KR" sz="2000" dirty="0">
              <a:solidFill>
                <a:srgbClr val="FFFFFF"/>
              </a:solidFill>
            </a:endParaRPr>
          </a:p>
          <a:p>
            <a:pPr marL="342900" indent="-342900">
              <a:buClr>
                <a:schemeClr val="bg1"/>
              </a:buClr>
              <a:buFont typeface="Arial" panose="020B0604020202020204" pitchFamily="34" charset="0"/>
              <a:buChar char="•"/>
            </a:pPr>
            <a:r>
              <a:rPr lang="ko-KR" altLang="en-US" sz="2000" dirty="0">
                <a:solidFill>
                  <a:srgbClr val="FFFFFF"/>
                </a:solidFill>
              </a:rPr>
              <a:t>공간 특성과 채널 방향 특성을 독립적으로 인식하여 학습하고</a:t>
            </a:r>
            <a:r>
              <a:rPr lang="en-US" altLang="ko-KR" sz="2000" dirty="0">
                <a:solidFill>
                  <a:srgbClr val="FFFFFF"/>
                </a:solidFill>
              </a:rPr>
              <a:t>, </a:t>
            </a:r>
            <a:r>
              <a:rPr lang="ko-KR" altLang="en-US" sz="2000" dirty="0">
                <a:solidFill>
                  <a:srgbClr val="FFFFFF"/>
                </a:solidFill>
              </a:rPr>
              <a:t>모델 파라미터와 연산수를 줄여주어 더 빠르고 효율적인 학습을 할 수 있음</a:t>
            </a:r>
            <a:endParaRPr lang="en-US" altLang="ko-KR" sz="2000" dirty="0">
              <a:solidFill>
                <a:srgbClr val="FFFFFF"/>
              </a:solidFill>
            </a:endParaRPr>
          </a:p>
        </p:txBody>
      </p:sp>
    </p:spTree>
    <p:extLst>
      <p:ext uri="{BB962C8B-B14F-4D97-AF65-F5344CB8AC3E}">
        <p14:creationId xmlns:p14="http://schemas.microsoft.com/office/powerpoint/2010/main" val="3101741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7</a:t>
            </a:r>
            <a:r>
              <a:rPr lang="ko-KR" altLang="en-US" dirty="0"/>
              <a:t>장 </a:t>
            </a:r>
            <a:r>
              <a:rPr lang="en-US" altLang="ko-KR" dirty="0"/>
              <a:t>: </a:t>
            </a:r>
            <a:r>
              <a:rPr lang="ko-KR" altLang="en-US" dirty="0" err="1"/>
              <a:t>딥러닝을</a:t>
            </a:r>
            <a:r>
              <a:rPr lang="ko-KR" altLang="en-US" dirty="0"/>
              <a:t> 위한 고급 도구</a:t>
            </a:r>
            <a:endParaRPr dirty="0"/>
          </a:p>
        </p:txBody>
      </p:sp>
      <p:sp>
        <p:nvSpPr>
          <p:cNvPr id="221" name="Google Shape;221;p21"/>
          <p:cNvSpPr txBox="1">
            <a:spLocks noGrp="1"/>
          </p:cNvSpPr>
          <p:nvPr>
            <p:ph type="subTitle" idx="7"/>
          </p:nvPr>
        </p:nvSpPr>
        <p:spPr>
          <a:xfrm>
            <a:off x="4336299"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err="1">
                <a:solidFill>
                  <a:schemeClr val="accent1"/>
                </a:solidFill>
              </a:rPr>
              <a:t>Sequntial</a:t>
            </a:r>
            <a:r>
              <a:rPr lang="ko-KR" altLang="en-US" dirty="0">
                <a:solidFill>
                  <a:schemeClr val="accent1"/>
                </a:solidFill>
              </a:rPr>
              <a:t> 모델을 넘어서</a:t>
            </a:r>
            <a:r>
              <a:rPr lang="en-US" altLang="ko-KR" dirty="0">
                <a:solidFill>
                  <a:schemeClr val="accent1"/>
                </a:solidFill>
              </a:rPr>
              <a:t> : </a:t>
            </a:r>
            <a:r>
              <a:rPr lang="ko-KR" altLang="en-US" dirty="0" err="1">
                <a:solidFill>
                  <a:schemeClr val="accent1"/>
                </a:solidFill>
              </a:rPr>
              <a:t>케라스의</a:t>
            </a:r>
            <a:r>
              <a:rPr lang="ko-KR" altLang="en-US" dirty="0">
                <a:solidFill>
                  <a:schemeClr val="accent1"/>
                </a:solidFill>
              </a:rPr>
              <a:t> 함수형 </a:t>
            </a:r>
            <a:r>
              <a:rPr lang="en-US" altLang="ko-KR" dirty="0">
                <a:solidFill>
                  <a:schemeClr val="accent1"/>
                </a:solidFill>
              </a:rPr>
              <a:t>API</a:t>
            </a:r>
            <a:endParaRPr dirty="0">
              <a:solidFill>
                <a:schemeClr val="accent1"/>
              </a:solidFill>
            </a:endParaRPr>
          </a:p>
        </p:txBody>
      </p:sp>
      <p:sp>
        <p:nvSpPr>
          <p:cNvPr id="222" name="Google Shape;222;p21"/>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01</a:t>
            </a:r>
            <a:endParaRPr dirty="0">
              <a:solidFill>
                <a:schemeClr val="accent1"/>
              </a:solidFill>
            </a:endParaRPr>
          </a:p>
        </p:txBody>
      </p:sp>
      <p:sp>
        <p:nvSpPr>
          <p:cNvPr id="223" name="Google Shape;223;p21"/>
          <p:cNvSpPr txBox="1">
            <a:spLocks noGrp="1"/>
          </p:cNvSpPr>
          <p:nvPr>
            <p:ph type="subTitle" idx="9"/>
          </p:nvPr>
        </p:nvSpPr>
        <p:spPr>
          <a:xfrm>
            <a:off x="4336299" y="3046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ko-KR" altLang="en-US" dirty="0" err="1">
                <a:solidFill>
                  <a:schemeClr val="accent1"/>
                </a:solidFill>
              </a:rPr>
              <a:t>케라스</a:t>
            </a:r>
            <a:r>
              <a:rPr lang="ko-KR" altLang="en-US" dirty="0">
                <a:solidFill>
                  <a:schemeClr val="accent1"/>
                </a:solidFill>
              </a:rPr>
              <a:t> </a:t>
            </a:r>
            <a:r>
              <a:rPr lang="ko-KR" altLang="en-US" dirty="0" err="1">
                <a:solidFill>
                  <a:schemeClr val="accent1"/>
                </a:solidFill>
              </a:rPr>
              <a:t>콜백과</a:t>
            </a:r>
            <a:r>
              <a:rPr lang="ko-KR" altLang="en-US" dirty="0">
                <a:solidFill>
                  <a:schemeClr val="accent1"/>
                </a:solidFill>
              </a:rPr>
              <a:t> </a:t>
            </a:r>
            <a:r>
              <a:rPr lang="ko-KR" altLang="en-US" dirty="0" err="1">
                <a:solidFill>
                  <a:schemeClr val="accent1"/>
                </a:solidFill>
              </a:rPr>
              <a:t>텐서보드를</a:t>
            </a:r>
            <a:r>
              <a:rPr lang="ko-KR" altLang="en-US" dirty="0">
                <a:solidFill>
                  <a:schemeClr val="accent1"/>
                </a:solidFill>
              </a:rPr>
              <a:t> 사용한 딥러닝 모델 검사와 모니터링</a:t>
            </a:r>
            <a:endParaRPr dirty="0">
              <a:solidFill>
                <a:schemeClr val="accent1"/>
              </a:solidFill>
            </a:endParaRPr>
          </a:p>
        </p:txBody>
      </p:sp>
      <p:sp>
        <p:nvSpPr>
          <p:cNvPr id="224" name="Google Shape;224;p21"/>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7" name="Google Shape;227;p21"/>
          <p:cNvSpPr txBox="1">
            <a:spLocks noGrp="1"/>
          </p:cNvSpPr>
          <p:nvPr>
            <p:ph type="ctrTitle" idx="16"/>
          </p:nvPr>
        </p:nvSpPr>
        <p:spPr>
          <a:xfrm>
            <a:off x="4254037" y="20507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7.1</a:t>
            </a:r>
            <a:endParaRPr dirty="0"/>
          </a:p>
        </p:txBody>
      </p:sp>
      <p:sp>
        <p:nvSpPr>
          <p:cNvPr id="228" name="Google Shape;228;p21"/>
          <p:cNvSpPr txBox="1">
            <a:spLocks noGrp="1"/>
          </p:cNvSpPr>
          <p:nvPr>
            <p:ph type="ctrTitle" idx="17"/>
          </p:nvPr>
        </p:nvSpPr>
        <p:spPr>
          <a:xfrm>
            <a:off x="4254037"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7.2</a:t>
            </a:r>
            <a:endParaRPr dirty="0"/>
          </a:p>
        </p:txBody>
      </p:sp>
      <p:grpSp>
        <p:nvGrpSpPr>
          <p:cNvPr id="26" name="그룹 25">
            <a:extLst>
              <a:ext uri="{FF2B5EF4-FFF2-40B4-BE49-F238E27FC236}">
                <a16:creationId xmlns:a16="http://schemas.microsoft.com/office/drawing/2014/main" id="{B48A0E3F-F7F6-4AEC-ADD9-D2D11681AFC3}"/>
              </a:ext>
            </a:extLst>
          </p:cNvPr>
          <p:cNvGrpSpPr/>
          <p:nvPr/>
        </p:nvGrpSpPr>
        <p:grpSpPr>
          <a:xfrm>
            <a:off x="3597856" y="2015863"/>
            <a:ext cx="428915" cy="426116"/>
            <a:chOff x="3597856" y="2015863"/>
            <a:chExt cx="428915" cy="426116"/>
          </a:xfrm>
        </p:grpSpPr>
        <p:sp>
          <p:nvSpPr>
            <p:cNvPr id="235" name="Google Shape;235;p21"/>
            <p:cNvSpPr/>
            <p:nvPr/>
          </p:nvSpPr>
          <p:spPr>
            <a:xfrm>
              <a:off x="3659228" y="2251181"/>
              <a:ext cx="41590" cy="55560"/>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3734988" y="2340530"/>
              <a:ext cx="57120" cy="41709"/>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3647580" y="2274977"/>
              <a:ext cx="123161" cy="117385"/>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p:nvPr/>
          </p:nvSpPr>
          <p:spPr>
            <a:xfrm>
              <a:off x="3597856" y="2152554"/>
              <a:ext cx="115777" cy="86502"/>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3802982" y="2328882"/>
              <a:ext cx="89754" cy="113097"/>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3832507" y="2130544"/>
              <a:ext cx="81988" cy="747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a:off x="3921856" y="2015863"/>
              <a:ext cx="104915" cy="103236"/>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3694589" y="2035943"/>
              <a:ext cx="312364" cy="311589"/>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21"/>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3" name="Google Shape;253;p21"/>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1">
                                            <p:txEl>
                                              <p:pRg st="0" end="0"/>
                                            </p:txEl>
                                          </p:spTgt>
                                        </p:tgtEl>
                                        <p:attrNameLst>
                                          <p:attrName>style.visibility</p:attrName>
                                        </p:attrNameLst>
                                      </p:cBhvr>
                                      <p:to>
                                        <p:strVal val="visible"/>
                                      </p:to>
                                    </p:set>
                                    <p:animEffect transition="in" filter="fade">
                                      <p:cBhvr>
                                        <p:cTn id="7" dur="500"/>
                                        <p:tgtEl>
                                          <p:spTgt spid="2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2"/>
                                        </p:tgtEl>
                                        <p:attrNameLst>
                                          <p:attrName>style.visibility</p:attrName>
                                        </p:attrNameLst>
                                      </p:cBhvr>
                                      <p:to>
                                        <p:strVal val="visible"/>
                                      </p:to>
                                    </p:set>
                                    <p:animEffect transition="in" filter="fade">
                                      <p:cBhvr>
                                        <p:cTn id="10" dur="500"/>
                                        <p:tgtEl>
                                          <p:spTgt spid="2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7"/>
                                        </p:tgtEl>
                                        <p:attrNameLst>
                                          <p:attrName>style.visibility</p:attrName>
                                        </p:attrNameLst>
                                      </p:cBhvr>
                                      <p:to>
                                        <p:strVal val="visible"/>
                                      </p:to>
                                    </p:set>
                                    <p:animEffect transition="in" filter="fade">
                                      <p:cBhvr>
                                        <p:cTn id="13" dur="500"/>
                                        <p:tgtEl>
                                          <p:spTgt spid="227"/>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3">
                                            <p:txEl>
                                              <p:pRg st="0" end="0"/>
                                            </p:txEl>
                                          </p:spTgt>
                                        </p:tgtEl>
                                        <p:attrNameLst>
                                          <p:attrName>style.visibility</p:attrName>
                                        </p:attrNameLst>
                                      </p:cBhvr>
                                      <p:to>
                                        <p:strVal val="visible"/>
                                      </p:to>
                                    </p:set>
                                    <p:animEffect transition="in" filter="fade">
                                      <p:cBhvr>
                                        <p:cTn id="21" dur="500"/>
                                        <p:tgtEl>
                                          <p:spTgt spid="22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4"/>
                                        </p:tgtEl>
                                        <p:attrNameLst>
                                          <p:attrName>style.visibility</p:attrName>
                                        </p:attrNameLst>
                                      </p:cBhvr>
                                      <p:to>
                                        <p:strVal val="visible"/>
                                      </p:to>
                                    </p:set>
                                    <p:animEffect transition="in" filter="fade">
                                      <p:cBhvr>
                                        <p:cTn id="24" dur="500"/>
                                        <p:tgtEl>
                                          <p:spTgt spid="2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8"/>
                                        </p:tgtEl>
                                        <p:attrNameLst>
                                          <p:attrName>style.visibility</p:attrName>
                                        </p:attrNameLst>
                                      </p:cBhvr>
                                      <p:to>
                                        <p:strVal val="visible"/>
                                      </p:to>
                                    </p:set>
                                    <p:animEffect transition="in" filter="fade">
                                      <p:cBhvr>
                                        <p:cTn id="27" dur="500"/>
                                        <p:tgtEl>
                                          <p:spTgt spid="2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3"/>
                                        </p:tgtEl>
                                        <p:attrNameLst>
                                          <p:attrName>style.visibility</p:attrName>
                                        </p:attrNameLst>
                                      </p:cBhvr>
                                      <p:to>
                                        <p:strVal val="visible"/>
                                      </p:to>
                                    </p:set>
                                    <p:animEffect transition="in" filter="fade">
                                      <p:cBhvr>
                                        <p:cTn id="30"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build="p"/>
      <p:bldP spid="222" grpId="0"/>
      <p:bldP spid="223" grpId="0" build="p"/>
      <p:bldP spid="224" grpId="0"/>
      <p:bldP spid="227" grpId="0"/>
      <p:bldP spid="228" grpId="0"/>
      <p:bldP spid="24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err="1">
                <a:latin typeface="+mj-ea"/>
                <a:ea typeface="+mj-ea"/>
              </a:rPr>
              <a:t>깊이별</a:t>
            </a:r>
            <a:r>
              <a:rPr lang="ko-KR" altLang="en-US" dirty="0">
                <a:latin typeface="+mj-ea"/>
                <a:ea typeface="+mj-ea"/>
              </a:rPr>
              <a:t> 분리 </a:t>
            </a:r>
            <a:r>
              <a:rPr lang="ko-KR" altLang="en-US" dirty="0" err="1">
                <a:latin typeface="+mj-ea"/>
                <a:ea typeface="+mj-ea"/>
              </a:rPr>
              <a:t>합성곱</a:t>
            </a:r>
            <a:endParaRPr dirty="0">
              <a:latin typeface="+mj-ea"/>
              <a:ea typeface="+mj-ea"/>
            </a:endParaRPr>
          </a:p>
        </p:txBody>
      </p:sp>
      <p:cxnSp>
        <p:nvCxnSpPr>
          <p:cNvPr id="253" name="Google Shape;253;p21"/>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39" name="TextBox 38">
            <a:extLst>
              <a:ext uri="{FF2B5EF4-FFF2-40B4-BE49-F238E27FC236}">
                <a16:creationId xmlns:a16="http://schemas.microsoft.com/office/drawing/2014/main" id="{9E580E4A-41A0-4D88-ACF1-CC0D5887BF46}"/>
              </a:ext>
            </a:extLst>
          </p:cNvPr>
          <p:cNvSpPr txBox="1"/>
          <p:nvPr/>
        </p:nvSpPr>
        <p:spPr>
          <a:xfrm>
            <a:off x="1042146" y="4136371"/>
            <a:ext cx="3583641" cy="584775"/>
          </a:xfrm>
          <a:prstGeom prst="rect">
            <a:avLst/>
          </a:prstGeom>
          <a:noFill/>
        </p:spPr>
        <p:txBody>
          <a:bodyPr wrap="square" rtlCol="0">
            <a:spAutoFit/>
          </a:bodyPr>
          <a:lstStyle/>
          <a:p>
            <a:pPr marL="342900" indent="-342900">
              <a:buClr>
                <a:schemeClr val="bg1"/>
              </a:buClr>
              <a:buFont typeface="Arial" panose="020B0604020202020204" pitchFamily="34" charset="0"/>
              <a:buChar char="•"/>
            </a:pPr>
            <a:r>
              <a:rPr lang="ko-KR" altLang="en-US" sz="1600" dirty="0" err="1">
                <a:solidFill>
                  <a:srgbClr val="FFFFFF"/>
                </a:solidFill>
              </a:rPr>
              <a:t>깊이별</a:t>
            </a:r>
            <a:r>
              <a:rPr lang="ko-KR" altLang="en-US" sz="1600" dirty="0">
                <a:solidFill>
                  <a:srgbClr val="FFFFFF"/>
                </a:solidFill>
              </a:rPr>
              <a:t> 분리 </a:t>
            </a:r>
            <a:r>
              <a:rPr lang="ko-KR" altLang="en-US" sz="1600" dirty="0" err="1">
                <a:solidFill>
                  <a:srgbClr val="FFFFFF"/>
                </a:solidFill>
              </a:rPr>
              <a:t>합성곱</a:t>
            </a:r>
            <a:r>
              <a:rPr lang="en-US" altLang="ko-KR" sz="1600" dirty="0">
                <a:solidFill>
                  <a:srgbClr val="FFFFFF"/>
                </a:solidFill>
              </a:rPr>
              <a:t>: </a:t>
            </a:r>
            <a:r>
              <a:rPr lang="ko-KR" altLang="en-US" sz="1600" dirty="0" err="1">
                <a:solidFill>
                  <a:srgbClr val="FFFFFF"/>
                </a:solidFill>
              </a:rPr>
              <a:t>깊이별</a:t>
            </a:r>
            <a:r>
              <a:rPr lang="ko-KR" altLang="en-US" sz="1600" dirty="0">
                <a:solidFill>
                  <a:srgbClr val="FFFFFF"/>
                </a:solidFill>
              </a:rPr>
              <a:t> </a:t>
            </a:r>
            <a:r>
              <a:rPr lang="ko-KR" altLang="en-US" sz="1600" dirty="0" err="1">
                <a:solidFill>
                  <a:srgbClr val="FFFFFF"/>
                </a:solidFill>
              </a:rPr>
              <a:t>합성곱</a:t>
            </a:r>
            <a:r>
              <a:rPr lang="ko-KR" altLang="en-US" sz="1600" dirty="0">
                <a:solidFill>
                  <a:srgbClr val="FFFFFF"/>
                </a:solidFill>
              </a:rPr>
              <a:t> 다음에 </a:t>
            </a:r>
            <a:r>
              <a:rPr lang="ko-KR" altLang="en-US" sz="1600" dirty="0" err="1">
                <a:solidFill>
                  <a:srgbClr val="FFFFFF"/>
                </a:solidFill>
              </a:rPr>
              <a:t>합성곱이</a:t>
            </a:r>
            <a:r>
              <a:rPr lang="ko-KR" altLang="en-US" sz="1600" dirty="0">
                <a:solidFill>
                  <a:srgbClr val="FFFFFF"/>
                </a:solidFill>
              </a:rPr>
              <a:t> 뒤따른다</a:t>
            </a:r>
            <a:r>
              <a:rPr lang="en-US" altLang="ko-KR" sz="1600" dirty="0">
                <a:solidFill>
                  <a:srgbClr val="FFFFFF"/>
                </a:solidFill>
              </a:rPr>
              <a:t>.</a:t>
            </a:r>
          </a:p>
        </p:txBody>
      </p:sp>
      <p:pic>
        <p:nvPicPr>
          <p:cNvPr id="5" name="그림 4">
            <a:extLst>
              <a:ext uri="{FF2B5EF4-FFF2-40B4-BE49-F238E27FC236}">
                <a16:creationId xmlns:a16="http://schemas.microsoft.com/office/drawing/2014/main" id="{5E8BE152-33F6-46CF-82E9-BDF3CDC91C11}"/>
              </a:ext>
            </a:extLst>
          </p:cNvPr>
          <p:cNvPicPr>
            <a:picLocks noChangeAspect="1"/>
          </p:cNvPicPr>
          <p:nvPr/>
        </p:nvPicPr>
        <p:blipFill>
          <a:blip r:embed="rId3"/>
          <a:stretch>
            <a:fillRect/>
          </a:stretch>
        </p:blipFill>
        <p:spPr>
          <a:xfrm>
            <a:off x="4625787" y="2720451"/>
            <a:ext cx="4020245" cy="2323766"/>
          </a:xfrm>
          <a:prstGeom prst="rect">
            <a:avLst/>
          </a:prstGeom>
        </p:spPr>
      </p:pic>
      <p:sp>
        <p:nvSpPr>
          <p:cNvPr id="12" name="TextBox 11">
            <a:extLst>
              <a:ext uri="{FF2B5EF4-FFF2-40B4-BE49-F238E27FC236}">
                <a16:creationId xmlns:a16="http://schemas.microsoft.com/office/drawing/2014/main" id="{61AC0F8B-6462-44E6-A30B-AFA709C85E47}"/>
              </a:ext>
            </a:extLst>
          </p:cNvPr>
          <p:cNvSpPr txBox="1"/>
          <p:nvPr/>
        </p:nvSpPr>
        <p:spPr>
          <a:xfrm>
            <a:off x="625288" y="1470212"/>
            <a:ext cx="7893423" cy="1323439"/>
          </a:xfrm>
          <a:prstGeom prst="rect">
            <a:avLst/>
          </a:prstGeom>
          <a:noFill/>
        </p:spPr>
        <p:txBody>
          <a:bodyPr wrap="square" rtlCol="0">
            <a:spAutoFit/>
          </a:bodyPr>
          <a:lstStyle/>
          <a:p>
            <a:pPr marL="342900" indent="-342900">
              <a:buClr>
                <a:schemeClr val="bg1"/>
              </a:buClr>
              <a:buFont typeface="Arial" panose="020B0604020202020204" pitchFamily="34" charset="0"/>
              <a:buChar char="•"/>
            </a:pPr>
            <a:r>
              <a:rPr lang="ko-KR" altLang="en-US" sz="2000" dirty="0">
                <a:solidFill>
                  <a:srgbClr val="FFFFFF"/>
                </a:solidFill>
              </a:rPr>
              <a:t>제한된 데이터로 작은 모델을 처음부터 훈련시킬 때 특히 더 중요</a:t>
            </a:r>
            <a:endParaRPr lang="en-US" altLang="ko-KR" sz="2000" dirty="0">
              <a:solidFill>
                <a:srgbClr val="FFFFFF"/>
              </a:solidFill>
            </a:endParaRPr>
          </a:p>
          <a:p>
            <a:pPr marL="342900" indent="-342900">
              <a:buClr>
                <a:schemeClr val="bg1"/>
              </a:buClr>
              <a:buFont typeface="Arial" panose="020B0604020202020204" pitchFamily="34" charset="0"/>
              <a:buChar char="•"/>
            </a:pPr>
            <a:endParaRPr lang="en-US" altLang="ko-KR" sz="2000" dirty="0">
              <a:solidFill>
                <a:srgbClr val="FFFFFF"/>
              </a:solidFill>
            </a:endParaRPr>
          </a:p>
          <a:p>
            <a:pPr marL="342900" indent="-342900">
              <a:buClr>
                <a:schemeClr val="bg1"/>
              </a:buClr>
              <a:buFont typeface="Arial" panose="020B0604020202020204" pitchFamily="34" charset="0"/>
              <a:buChar char="•"/>
            </a:pPr>
            <a:r>
              <a:rPr lang="ko-KR" altLang="en-US" sz="2000" dirty="0">
                <a:solidFill>
                  <a:srgbClr val="FFFFFF"/>
                </a:solidFill>
              </a:rPr>
              <a:t>작은 데이터셋에서 이미지 분류 문제를 위한 가벼운 </a:t>
            </a:r>
            <a:r>
              <a:rPr lang="ko-KR" altLang="en-US" sz="2000" dirty="0" err="1">
                <a:solidFill>
                  <a:srgbClr val="FFFFFF"/>
                </a:solidFill>
              </a:rPr>
              <a:t>깊이별</a:t>
            </a:r>
            <a:r>
              <a:rPr lang="ko-KR" altLang="en-US" sz="2000" dirty="0">
                <a:solidFill>
                  <a:srgbClr val="FFFFFF"/>
                </a:solidFill>
              </a:rPr>
              <a:t> 분리 </a:t>
            </a:r>
            <a:r>
              <a:rPr lang="ko-KR" altLang="en-US" sz="2000" dirty="0" err="1">
                <a:solidFill>
                  <a:srgbClr val="FFFFFF"/>
                </a:solidFill>
              </a:rPr>
              <a:t>컨브넷을</a:t>
            </a:r>
            <a:r>
              <a:rPr lang="ko-KR" altLang="en-US" sz="2000" dirty="0">
                <a:solidFill>
                  <a:srgbClr val="FFFFFF"/>
                </a:solidFill>
              </a:rPr>
              <a:t> 만드는 예</a:t>
            </a:r>
            <a:endParaRPr lang="en-US" altLang="ko-KR" sz="2000" dirty="0">
              <a:solidFill>
                <a:srgbClr val="FFFFFF"/>
              </a:solidFill>
            </a:endParaRPr>
          </a:p>
        </p:txBody>
      </p:sp>
    </p:spTree>
    <p:extLst>
      <p:ext uri="{BB962C8B-B14F-4D97-AF65-F5344CB8AC3E}">
        <p14:creationId xmlns:p14="http://schemas.microsoft.com/office/powerpoint/2010/main" val="2966376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err="1">
                <a:latin typeface="+mj-ea"/>
                <a:ea typeface="+mj-ea"/>
              </a:rPr>
              <a:t>하이퍼파라미터</a:t>
            </a:r>
            <a:endParaRPr dirty="0">
              <a:latin typeface="+mj-ea"/>
              <a:ea typeface="+mj-ea"/>
            </a:endParaRPr>
          </a:p>
        </p:txBody>
      </p:sp>
      <p:cxnSp>
        <p:nvCxnSpPr>
          <p:cNvPr id="253" name="Google Shape;253;p21"/>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39" name="TextBox 38">
            <a:extLst>
              <a:ext uri="{FF2B5EF4-FFF2-40B4-BE49-F238E27FC236}">
                <a16:creationId xmlns:a16="http://schemas.microsoft.com/office/drawing/2014/main" id="{9E580E4A-41A0-4D88-ACF1-CC0D5887BF46}"/>
              </a:ext>
            </a:extLst>
          </p:cNvPr>
          <p:cNvSpPr txBox="1"/>
          <p:nvPr/>
        </p:nvSpPr>
        <p:spPr>
          <a:xfrm>
            <a:off x="632012" y="1559859"/>
            <a:ext cx="7893423" cy="2031325"/>
          </a:xfrm>
          <a:prstGeom prst="rect">
            <a:avLst/>
          </a:prstGeom>
          <a:noFill/>
        </p:spPr>
        <p:txBody>
          <a:bodyPr wrap="square" rtlCol="0">
            <a:spAutoFit/>
          </a:bodyPr>
          <a:lstStyle/>
          <a:p>
            <a:pPr marL="457200" indent="-457200">
              <a:buClr>
                <a:schemeClr val="bg1"/>
              </a:buClr>
              <a:buFont typeface="Arial" panose="020B0604020202020204" pitchFamily="34" charset="0"/>
              <a:buChar char="•"/>
            </a:pPr>
            <a:r>
              <a:rPr lang="ko-KR" altLang="en-US" sz="1800" dirty="0">
                <a:solidFill>
                  <a:srgbClr val="FFFFFF"/>
                </a:solidFill>
              </a:rPr>
              <a:t>층의 수</a:t>
            </a:r>
            <a:r>
              <a:rPr lang="en-US" altLang="ko-KR" sz="1800" dirty="0">
                <a:solidFill>
                  <a:srgbClr val="FFFFFF"/>
                </a:solidFill>
              </a:rPr>
              <a:t>, </a:t>
            </a:r>
            <a:r>
              <a:rPr lang="ko-KR" altLang="en-US" sz="1800" dirty="0">
                <a:solidFill>
                  <a:srgbClr val="FFFFFF"/>
                </a:solidFill>
              </a:rPr>
              <a:t>유닛과 필터 수</a:t>
            </a:r>
            <a:r>
              <a:rPr lang="en-US" altLang="ko-KR" sz="1800" dirty="0">
                <a:solidFill>
                  <a:srgbClr val="FFFFFF"/>
                </a:solidFill>
              </a:rPr>
              <a:t>, </a:t>
            </a:r>
            <a:r>
              <a:rPr lang="ko-KR" altLang="en-US" sz="1800" dirty="0">
                <a:solidFill>
                  <a:srgbClr val="FFFFFF"/>
                </a:solidFill>
              </a:rPr>
              <a:t>활성화 함수의 종류 등 설계자의 </a:t>
            </a:r>
            <a:r>
              <a:rPr lang="ko-KR" altLang="en-US" sz="1800" dirty="0" err="1">
                <a:solidFill>
                  <a:srgbClr val="FFFFFF"/>
                </a:solidFill>
              </a:rPr>
              <a:t>이유있는</a:t>
            </a:r>
            <a:r>
              <a:rPr lang="ko-KR" altLang="en-US" sz="1800" dirty="0">
                <a:solidFill>
                  <a:srgbClr val="FFFFFF"/>
                </a:solidFill>
              </a:rPr>
              <a:t> </a:t>
            </a:r>
            <a:r>
              <a:rPr lang="ko-KR" altLang="en-US" sz="1800" dirty="0" err="1">
                <a:solidFill>
                  <a:srgbClr val="FFFFFF"/>
                </a:solidFill>
              </a:rPr>
              <a:t>랜덤한</a:t>
            </a:r>
            <a:r>
              <a:rPr lang="ko-KR" altLang="en-US" sz="1800" dirty="0">
                <a:solidFill>
                  <a:srgbClr val="FFFFFF"/>
                </a:solidFill>
              </a:rPr>
              <a:t> 선택의 연속인 구조에 관련된 파라미터를 역전파로 훈련되는 모델 파라미터와 구분한 파라미터</a:t>
            </a:r>
            <a:endParaRPr lang="en-US" altLang="ko-KR" sz="1800" dirty="0">
              <a:solidFill>
                <a:srgbClr val="FFFFFF"/>
              </a:solidFill>
            </a:endParaRPr>
          </a:p>
          <a:p>
            <a:pPr marL="457200" indent="-457200">
              <a:buClr>
                <a:schemeClr val="bg1"/>
              </a:buClr>
              <a:buFont typeface="Arial" panose="020B0604020202020204" pitchFamily="34" charset="0"/>
              <a:buChar char="•"/>
            </a:pPr>
            <a:endParaRPr lang="en-US" altLang="ko-KR" sz="1800" dirty="0">
              <a:solidFill>
                <a:srgbClr val="FFFFFF"/>
              </a:solidFill>
            </a:endParaRPr>
          </a:p>
          <a:p>
            <a:pPr marL="457200" indent="-457200">
              <a:buClr>
                <a:schemeClr val="bg1"/>
              </a:buClr>
              <a:buFont typeface="Arial" panose="020B0604020202020204" pitchFamily="34" charset="0"/>
              <a:buChar char="•"/>
            </a:pPr>
            <a:r>
              <a:rPr lang="ko-KR" altLang="en-US" sz="1800" dirty="0">
                <a:solidFill>
                  <a:srgbClr val="FFFFFF"/>
                </a:solidFill>
              </a:rPr>
              <a:t>가능한 결정 공간을 자동적</a:t>
            </a:r>
            <a:r>
              <a:rPr lang="en-US" altLang="ko-KR" sz="1800" dirty="0">
                <a:solidFill>
                  <a:srgbClr val="FFFFFF"/>
                </a:solidFill>
              </a:rPr>
              <a:t>, </a:t>
            </a:r>
            <a:r>
              <a:rPr lang="ko-KR" altLang="en-US" sz="1800" dirty="0">
                <a:solidFill>
                  <a:srgbClr val="FFFFFF"/>
                </a:solidFill>
              </a:rPr>
              <a:t>조직적</a:t>
            </a:r>
            <a:r>
              <a:rPr lang="en-US" altLang="ko-KR" sz="1800" dirty="0">
                <a:solidFill>
                  <a:srgbClr val="FFFFFF"/>
                </a:solidFill>
              </a:rPr>
              <a:t>, </a:t>
            </a:r>
            <a:r>
              <a:rPr lang="ko-KR" altLang="en-US" sz="1800" dirty="0">
                <a:solidFill>
                  <a:srgbClr val="FFFFFF"/>
                </a:solidFill>
              </a:rPr>
              <a:t>규칙적 방법으로 </a:t>
            </a:r>
            <a:r>
              <a:rPr lang="ko-KR" altLang="en-US" sz="1800" dirty="0" err="1">
                <a:solidFill>
                  <a:srgbClr val="FFFFFF"/>
                </a:solidFill>
              </a:rPr>
              <a:t>탐색해야함</a:t>
            </a:r>
            <a:r>
              <a:rPr lang="en-US" altLang="ko-KR" sz="1800" dirty="0">
                <a:solidFill>
                  <a:srgbClr val="FFFFFF"/>
                </a:solidFill>
              </a:rPr>
              <a:t> </a:t>
            </a:r>
          </a:p>
          <a:p>
            <a:pPr marL="457200" indent="-457200">
              <a:buClr>
                <a:schemeClr val="bg1"/>
              </a:buClr>
              <a:buFont typeface="Arial" panose="020B0604020202020204" pitchFamily="34" charset="0"/>
              <a:buChar char="•"/>
            </a:pPr>
            <a:endParaRPr lang="en-US" altLang="ko-KR" sz="1800" dirty="0">
              <a:solidFill>
                <a:srgbClr val="FFFFFF"/>
              </a:solidFill>
            </a:endParaRPr>
          </a:p>
          <a:p>
            <a:pPr marL="457200" indent="-457200">
              <a:buClr>
                <a:schemeClr val="bg1"/>
              </a:buClr>
              <a:buFont typeface="Arial" panose="020B0604020202020204" pitchFamily="34" charset="0"/>
              <a:buChar char="•"/>
            </a:pPr>
            <a:r>
              <a:rPr lang="ko-KR" altLang="en-US" sz="1800" dirty="0">
                <a:solidFill>
                  <a:srgbClr val="FFFFFF"/>
                </a:solidFill>
              </a:rPr>
              <a:t>따라서 최적화가 필요</a:t>
            </a:r>
            <a:endParaRPr lang="en-US" altLang="ko-KR" sz="1800" dirty="0">
              <a:solidFill>
                <a:srgbClr val="FFFFFF"/>
              </a:solidFill>
            </a:endParaRPr>
          </a:p>
        </p:txBody>
      </p:sp>
    </p:spTree>
    <p:extLst>
      <p:ext uri="{BB962C8B-B14F-4D97-AF65-F5344CB8AC3E}">
        <p14:creationId xmlns:p14="http://schemas.microsoft.com/office/powerpoint/2010/main" val="1816681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err="1">
                <a:latin typeface="+mj-ea"/>
                <a:ea typeface="+mj-ea"/>
              </a:rPr>
              <a:t>하이퍼파라미터</a:t>
            </a:r>
            <a:r>
              <a:rPr lang="ko-KR" altLang="en-US" dirty="0">
                <a:latin typeface="+mj-ea"/>
                <a:ea typeface="+mj-ea"/>
              </a:rPr>
              <a:t> 최적화</a:t>
            </a:r>
            <a:endParaRPr dirty="0">
              <a:latin typeface="+mj-ea"/>
              <a:ea typeface="+mj-ea"/>
            </a:endParaRPr>
          </a:p>
        </p:txBody>
      </p:sp>
      <p:cxnSp>
        <p:nvCxnSpPr>
          <p:cNvPr id="253" name="Google Shape;253;p21"/>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39" name="TextBox 38">
            <a:extLst>
              <a:ext uri="{FF2B5EF4-FFF2-40B4-BE49-F238E27FC236}">
                <a16:creationId xmlns:a16="http://schemas.microsoft.com/office/drawing/2014/main" id="{9E580E4A-41A0-4D88-ACF1-CC0D5887BF46}"/>
              </a:ext>
            </a:extLst>
          </p:cNvPr>
          <p:cNvSpPr txBox="1"/>
          <p:nvPr/>
        </p:nvSpPr>
        <p:spPr>
          <a:xfrm>
            <a:off x="632012" y="1559859"/>
            <a:ext cx="7893423" cy="3139321"/>
          </a:xfrm>
          <a:prstGeom prst="rect">
            <a:avLst/>
          </a:prstGeom>
          <a:noFill/>
        </p:spPr>
        <p:txBody>
          <a:bodyPr wrap="square" rtlCol="0">
            <a:spAutoFit/>
          </a:bodyPr>
          <a:lstStyle/>
          <a:p>
            <a:pPr marL="457200" indent="-457200">
              <a:buClr>
                <a:schemeClr val="bg1"/>
              </a:buClr>
              <a:buFont typeface="+mj-lt"/>
              <a:buAutoNum type="arabicPeriod"/>
            </a:pPr>
            <a:r>
              <a:rPr lang="ko-KR" altLang="en-US" sz="1800" dirty="0">
                <a:solidFill>
                  <a:srgbClr val="FFFFFF"/>
                </a:solidFill>
              </a:rPr>
              <a:t>일련의 </a:t>
            </a:r>
            <a:r>
              <a:rPr lang="ko-KR" altLang="en-US" sz="1800" dirty="0" err="1">
                <a:solidFill>
                  <a:srgbClr val="FFFFFF"/>
                </a:solidFill>
              </a:rPr>
              <a:t>하이퍼파라미터를</a:t>
            </a:r>
            <a:r>
              <a:rPr lang="ko-KR" altLang="en-US" sz="1800" dirty="0">
                <a:solidFill>
                  <a:srgbClr val="FFFFFF"/>
                </a:solidFill>
              </a:rPr>
              <a:t> 자동으로 선택합니다</a:t>
            </a:r>
            <a:r>
              <a:rPr lang="en-US" altLang="ko-KR" sz="1800" dirty="0">
                <a:solidFill>
                  <a:srgbClr val="FFFFFF"/>
                </a:solidFill>
              </a:rPr>
              <a:t>.</a:t>
            </a:r>
          </a:p>
          <a:p>
            <a:pPr marL="457200" indent="-457200">
              <a:buClr>
                <a:schemeClr val="bg1"/>
              </a:buClr>
              <a:buFont typeface="+mj-lt"/>
              <a:buAutoNum type="arabicPeriod"/>
            </a:pPr>
            <a:endParaRPr lang="en-US" altLang="ko-KR" sz="1800" dirty="0">
              <a:solidFill>
                <a:srgbClr val="FFFFFF"/>
              </a:solidFill>
            </a:endParaRPr>
          </a:p>
          <a:p>
            <a:pPr marL="457200" indent="-457200">
              <a:buClr>
                <a:schemeClr val="bg1"/>
              </a:buClr>
              <a:buFont typeface="+mj-lt"/>
              <a:buAutoNum type="arabicPeriod"/>
            </a:pPr>
            <a:r>
              <a:rPr lang="ko-KR" altLang="en-US" sz="1800" dirty="0">
                <a:solidFill>
                  <a:srgbClr val="FFFFFF"/>
                </a:solidFill>
              </a:rPr>
              <a:t>선택된 </a:t>
            </a:r>
            <a:r>
              <a:rPr lang="ko-KR" altLang="en-US" sz="1800" dirty="0" err="1">
                <a:solidFill>
                  <a:srgbClr val="FFFFFF"/>
                </a:solidFill>
              </a:rPr>
              <a:t>하이퍼파라미터로</a:t>
            </a:r>
            <a:r>
              <a:rPr lang="ko-KR" altLang="en-US" sz="1800" dirty="0">
                <a:solidFill>
                  <a:srgbClr val="FFFFFF"/>
                </a:solidFill>
              </a:rPr>
              <a:t> 모델을 만듭니다</a:t>
            </a:r>
            <a:r>
              <a:rPr lang="en-US" altLang="ko-KR" sz="1800" dirty="0">
                <a:solidFill>
                  <a:srgbClr val="FFFFFF"/>
                </a:solidFill>
              </a:rPr>
              <a:t>.</a:t>
            </a:r>
          </a:p>
          <a:p>
            <a:pPr marL="457200" indent="-457200">
              <a:buClr>
                <a:schemeClr val="bg1"/>
              </a:buClr>
              <a:buFont typeface="+mj-lt"/>
              <a:buAutoNum type="arabicPeriod"/>
            </a:pPr>
            <a:endParaRPr lang="en-US" altLang="ko-KR" sz="1800" dirty="0">
              <a:solidFill>
                <a:srgbClr val="FFFFFF"/>
              </a:solidFill>
            </a:endParaRPr>
          </a:p>
          <a:p>
            <a:pPr marL="457200" indent="-457200">
              <a:buClr>
                <a:schemeClr val="bg1"/>
              </a:buClr>
              <a:buFont typeface="+mj-lt"/>
              <a:buAutoNum type="arabicPeriod"/>
            </a:pPr>
            <a:r>
              <a:rPr lang="ko-KR" altLang="en-US" sz="1800" dirty="0">
                <a:solidFill>
                  <a:srgbClr val="FFFFFF"/>
                </a:solidFill>
              </a:rPr>
              <a:t>훈련 데이터에 학습하고 검증 데이터에서 최종 성능을 측정합니다</a:t>
            </a:r>
            <a:r>
              <a:rPr lang="en-US" altLang="ko-KR" sz="1800" dirty="0">
                <a:solidFill>
                  <a:srgbClr val="FFFFFF"/>
                </a:solidFill>
              </a:rPr>
              <a:t>.</a:t>
            </a:r>
          </a:p>
          <a:p>
            <a:pPr marL="457200" indent="-457200">
              <a:buClr>
                <a:schemeClr val="bg1"/>
              </a:buClr>
              <a:buFont typeface="+mj-lt"/>
              <a:buAutoNum type="arabicPeriod"/>
            </a:pPr>
            <a:endParaRPr lang="en-US" altLang="ko-KR" sz="1800" dirty="0">
              <a:solidFill>
                <a:srgbClr val="FFFFFF"/>
              </a:solidFill>
            </a:endParaRPr>
          </a:p>
          <a:p>
            <a:pPr marL="457200" indent="-457200">
              <a:buClr>
                <a:schemeClr val="bg1"/>
              </a:buClr>
              <a:buFont typeface="+mj-lt"/>
              <a:buAutoNum type="arabicPeriod"/>
            </a:pPr>
            <a:r>
              <a:rPr lang="ko-KR" altLang="en-US" sz="1800" dirty="0">
                <a:solidFill>
                  <a:srgbClr val="FFFFFF"/>
                </a:solidFill>
              </a:rPr>
              <a:t>다음으로 시도할 </a:t>
            </a:r>
            <a:r>
              <a:rPr lang="ko-KR" altLang="en-US" sz="1800" dirty="0" err="1">
                <a:solidFill>
                  <a:srgbClr val="FFFFFF"/>
                </a:solidFill>
              </a:rPr>
              <a:t>하이퍼파라미터를</a:t>
            </a:r>
            <a:r>
              <a:rPr lang="ko-KR" altLang="en-US" sz="1800" dirty="0">
                <a:solidFill>
                  <a:srgbClr val="FFFFFF"/>
                </a:solidFill>
              </a:rPr>
              <a:t> 자동으로 선택합니다</a:t>
            </a:r>
            <a:r>
              <a:rPr lang="en-US" altLang="ko-KR" sz="1800" dirty="0">
                <a:solidFill>
                  <a:srgbClr val="FFFFFF"/>
                </a:solidFill>
              </a:rPr>
              <a:t>.</a:t>
            </a:r>
          </a:p>
          <a:p>
            <a:pPr marL="457200" indent="-457200">
              <a:buClr>
                <a:schemeClr val="bg1"/>
              </a:buClr>
              <a:buFont typeface="+mj-lt"/>
              <a:buAutoNum type="arabicPeriod"/>
            </a:pPr>
            <a:endParaRPr lang="en-US" altLang="ko-KR" sz="1800" dirty="0">
              <a:solidFill>
                <a:srgbClr val="FFFFFF"/>
              </a:solidFill>
            </a:endParaRPr>
          </a:p>
          <a:p>
            <a:pPr marL="457200" indent="-457200">
              <a:buClr>
                <a:schemeClr val="bg1"/>
              </a:buClr>
              <a:buFont typeface="+mj-lt"/>
              <a:buAutoNum type="arabicPeriod"/>
            </a:pPr>
            <a:r>
              <a:rPr lang="ko-KR" altLang="en-US" sz="1800" dirty="0">
                <a:solidFill>
                  <a:srgbClr val="FFFFFF"/>
                </a:solidFill>
              </a:rPr>
              <a:t>이 과정을 반복합니다</a:t>
            </a:r>
            <a:r>
              <a:rPr lang="en-US" altLang="ko-KR" sz="1800" dirty="0">
                <a:solidFill>
                  <a:srgbClr val="FFFFFF"/>
                </a:solidFill>
              </a:rPr>
              <a:t>.</a:t>
            </a:r>
          </a:p>
          <a:p>
            <a:pPr marL="457200" indent="-457200">
              <a:buClr>
                <a:schemeClr val="bg1"/>
              </a:buClr>
              <a:buFont typeface="+mj-lt"/>
              <a:buAutoNum type="arabicPeriod"/>
            </a:pPr>
            <a:endParaRPr lang="en-US" altLang="ko-KR" sz="1800" dirty="0">
              <a:solidFill>
                <a:srgbClr val="FFFFFF"/>
              </a:solidFill>
            </a:endParaRPr>
          </a:p>
          <a:p>
            <a:pPr marL="457200" indent="-457200">
              <a:buClr>
                <a:schemeClr val="bg1"/>
              </a:buClr>
              <a:buFont typeface="+mj-lt"/>
              <a:buAutoNum type="arabicPeriod"/>
            </a:pPr>
            <a:r>
              <a:rPr lang="ko-KR" altLang="en-US" sz="1800" dirty="0">
                <a:solidFill>
                  <a:srgbClr val="FFFFFF"/>
                </a:solidFill>
              </a:rPr>
              <a:t>마지막으로 테스트 데이터에서 성능을 측정합니다</a:t>
            </a:r>
            <a:r>
              <a:rPr lang="en-US" altLang="ko-KR" sz="1800" dirty="0">
                <a:solidFill>
                  <a:srgbClr val="FFFFFF"/>
                </a:solidFill>
              </a:rPr>
              <a:t>.</a:t>
            </a:r>
          </a:p>
        </p:txBody>
      </p:sp>
    </p:spTree>
    <p:extLst>
      <p:ext uri="{BB962C8B-B14F-4D97-AF65-F5344CB8AC3E}">
        <p14:creationId xmlns:p14="http://schemas.microsoft.com/office/powerpoint/2010/main" val="323916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a:latin typeface="+mj-ea"/>
                <a:ea typeface="+mj-ea"/>
              </a:rPr>
              <a:t>모델 앙상블</a:t>
            </a:r>
            <a:endParaRPr dirty="0">
              <a:latin typeface="+mj-ea"/>
              <a:ea typeface="+mj-ea"/>
            </a:endParaRPr>
          </a:p>
        </p:txBody>
      </p:sp>
      <p:cxnSp>
        <p:nvCxnSpPr>
          <p:cNvPr id="253" name="Google Shape;253;p21"/>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39" name="TextBox 38">
            <a:extLst>
              <a:ext uri="{FF2B5EF4-FFF2-40B4-BE49-F238E27FC236}">
                <a16:creationId xmlns:a16="http://schemas.microsoft.com/office/drawing/2014/main" id="{9E580E4A-41A0-4D88-ACF1-CC0D5887BF46}"/>
              </a:ext>
            </a:extLst>
          </p:cNvPr>
          <p:cNvSpPr txBox="1"/>
          <p:nvPr/>
        </p:nvSpPr>
        <p:spPr>
          <a:xfrm>
            <a:off x="625288" y="1559859"/>
            <a:ext cx="7893423" cy="2554545"/>
          </a:xfrm>
          <a:prstGeom prst="rect">
            <a:avLst/>
          </a:prstGeom>
          <a:noFill/>
        </p:spPr>
        <p:txBody>
          <a:bodyPr wrap="square" rtlCol="0">
            <a:spAutoFit/>
          </a:bodyPr>
          <a:lstStyle/>
          <a:p>
            <a:pPr marL="457200" indent="-457200">
              <a:buClr>
                <a:schemeClr val="bg1"/>
              </a:buClr>
              <a:buFont typeface="Arial" panose="020B0604020202020204" pitchFamily="34" charset="0"/>
              <a:buChar char="•"/>
            </a:pPr>
            <a:r>
              <a:rPr lang="ko-KR" altLang="en-US" sz="2000" dirty="0">
                <a:solidFill>
                  <a:srgbClr val="FFFFFF"/>
                </a:solidFill>
              </a:rPr>
              <a:t>여러 개 다른 모델의 예측을 합쳐 더 좋은 예측을 만드는 기법</a:t>
            </a:r>
            <a:endParaRPr lang="en-US" altLang="ko-KR" sz="2000" dirty="0">
              <a:solidFill>
                <a:srgbClr val="FFFFFF"/>
              </a:solidFill>
            </a:endParaRPr>
          </a:p>
          <a:p>
            <a:pPr marL="457200" indent="-457200">
              <a:buClr>
                <a:schemeClr val="bg1"/>
              </a:buClr>
              <a:buFont typeface="Arial" panose="020B0604020202020204" pitchFamily="34" charset="0"/>
              <a:buChar char="•"/>
            </a:pPr>
            <a:endParaRPr lang="en-US" altLang="ko-KR" sz="2000" dirty="0">
              <a:solidFill>
                <a:srgbClr val="FFFFFF"/>
              </a:solidFill>
            </a:endParaRPr>
          </a:p>
          <a:p>
            <a:pPr marL="457200" indent="-457200">
              <a:buClr>
                <a:schemeClr val="bg1"/>
              </a:buClr>
              <a:buFont typeface="Arial" panose="020B0604020202020204" pitchFamily="34" charset="0"/>
              <a:buChar char="•"/>
            </a:pPr>
            <a:r>
              <a:rPr lang="ko-KR" altLang="en-US" sz="2000" dirty="0">
                <a:solidFill>
                  <a:srgbClr val="FFFFFF"/>
                </a:solidFill>
              </a:rPr>
              <a:t>독립적으로 훈련된 다른 종류의 좋은 모델이 각기 다른 장점을 가지고있다고 가정</a:t>
            </a:r>
            <a:endParaRPr lang="en-US" altLang="ko-KR" sz="2000" dirty="0">
              <a:solidFill>
                <a:srgbClr val="FFFFFF"/>
              </a:solidFill>
            </a:endParaRPr>
          </a:p>
          <a:p>
            <a:pPr marL="457200" indent="-457200">
              <a:buClr>
                <a:schemeClr val="bg1"/>
              </a:buClr>
              <a:buFont typeface="Arial" panose="020B0604020202020204" pitchFamily="34" charset="0"/>
              <a:buChar char="•"/>
            </a:pPr>
            <a:endParaRPr lang="en-US" altLang="ko-KR" sz="2000" dirty="0">
              <a:solidFill>
                <a:srgbClr val="FFFFFF"/>
              </a:solidFill>
            </a:endParaRPr>
          </a:p>
          <a:p>
            <a:pPr marL="457200" indent="-457200">
              <a:buClr>
                <a:schemeClr val="bg1"/>
              </a:buClr>
              <a:buFont typeface="Arial" panose="020B0604020202020204" pitchFamily="34" charset="0"/>
              <a:buChar char="•"/>
            </a:pPr>
            <a:r>
              <a:rPr lang="ko-KR" altLang="en-US" sz="2000" dirty="0">
                <a:solidFill>
                  <a:srgbClr val="FFFFFF"/>
                </a:solidFill>
              </a:rPr>
              <a:t>예</a:t>
            </a:r>
            <a:r>
              <a:rPr lang="en-US" altLang="ko-KR" sz="2000" dirty="0">
                <a:solidFill>
                  <a:srgbClr val="FFFFFF"/>
                </a:solidFill>
              </a:rPr>
              <a:t>) </a:t>
            </a:r>
            <a:r>
              <a:rPr lang="ko-KR" altLang="en-US" sz="2000" dirty="0">
                <a:solidFill>
                  <a:srgbClr val="FFFFFF"/>
                </a:solidFill>
              </a:rPr>
              <a:t>장님과 코끼리</a:t>
            </a:r>
          </a:p>
          <a:p>
            <a:pPr marL="457200" indent="-457200">
              <a:buClr>
                <a:schemeClr val="bg1"/>
              </a:buClr>
              <a:buFont typeface="Arial" panose="020B0604020202020204" pitchFamily="34" charset="0"/>
              <a:buChar char="•"/>
            </a:pPr>
            <a:endParaRPr lang="ko-KR" altLang="en-US" sz="2000" dirty="0">
              <a:solidFill>
                <a:srgbClr val="FFFFFF"/>
              </a:solidFill>
            </a:endParaRPr>
          </a:p>
          <a:p>
            <a:pPr marL="457200" indent="-457200">
              <a:buClr>
                <a:schemeClr val="bg1"/>
              </a:buClr>
              <a:buFont typeface="Arial" panose="020B0604020202020204" pitchFamily="34" charset="0"/>
              <a:buChar char="•"/>
            </a:pPr>
            <a:endParaRPr lang="en-US" altLang="ko-KR" sz="2000" dirty="0">
              <a:solidFill>
                <a:srgbClr val="FFFFFF"/>
              </a:solidFill>
            </a:endParaRPr>
          </a:p>
        </p:txBody>
      </p:sp>
      <p:pic>
        <p:nvPicPr>
          <p:cNvPr id="3" name="그림 2">
            <a:extLst>
              <a:ext uri="{FF2B5EF4-FFF2-40B4-BE49-F238E27FC236}">
                <a16:creationId xmlns:a16="http://schemas.microsoft.com/office/drawing/2014/main" id="{B081A72F-9802-4689-A6B9-61F1FF1965AB}"/>
              </a:ext>
            </a:extLst>
          </p:cNvPr>
          <p:cNvPicPr>
            <a:picLocks noChangeAspect="1"/>
          </p:cNvPicPr>
          <p:nvPr/>
        </p:nvPicPr>
        <p:blipFill>
          <a:blip r:embed="rId3"/>
          <a:stretch>
            <a:fillRect/>
          </a:stretch>
        </p:blipFill>
        <p:spPr>
          <a:xfrm>
            <a:off x="3442446" y="2712149"/>
            <a:ext cx="3126441" cy="2290040"/>
          </a:xfrm>
          <a:prstGeom prst="rect">
            <a:avLst/>
          </a:prstGeom>
        </p:spPr>
      </p:pic>
    </p:spTree>
    <p:extLst>
      <p:ext uri="{BB962C8B-B14F-4D97-AF65-F5344CB8AC3E}">
        <p14:creationId xmlns:p14="http://schemas.microsoft.com/office/powerpoint/2010/main" val="779540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a:latin typeface="+mj-ea"/>
                <a:ea typeface="+mj-ea"/>
              </a:rPr>
              <a:t>예를 통한 모델 앙상블</a:t>
            </a:r>
            <a:endParaRPr dirty="0">
              <a:latin typeface="+mj-ea"/>
              <a:ea typeface="+mj-ea"/>
            </a:endParaRPr>
          </a:p>
        </p:txBody>
      </p:sp>
      <p:cxnSp>
        <p:nvCxnSpPr>
          <p:cNvPr id="253" name="Google Shape;253;p21"/>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39" name="TextBox 38">
            <a:extLst>
              <a:ext uri="{FF2B5EF4-FFF2-40B4-BE49-F238E27FC236}">
                <a16:creationId xmlns:a16="http://schemas.microsoft.com/office/drawing/2014/main" id="{9E580E4A-41A0-4D88-ACF1-CC0D5887BF46}"/>
              </a:ext>
            </a:extLst>
          </p:cNvPr>
          <p:cNvSpPr txBox="1"/>
          <p:nvPr/>
        </p:nvSpPr>
        <p:spPr>
          <a:xfrm>
            <a:off x="625288" y="1559859"/>
            <a:ext cx="7893423" cy="2862322"/>
          </a:xfrm>
          <a:prstGeom prst="rect">
            <a:avLst/>
          </a:prstGeom>
          <a:noFill/>
        </p:spPr>
        <p:txBody>
          <a:bodyPr wrap="square" rtlCol="0">
            <a:spAutoFit/>
          </a:bodyPr>
          <a:lstStyle/>
          <a:p>
            <a:pPr marL="457200" indent="-457200">
              <a:buClr>
                <a:schemeClr val="bg1"/>
              </a:buClr>
              <a:buFont typeface="Arial" panose="020B0604020202020204" pitchFamily="34" charset="0"/>
              <a:buChar char="•"/>
            </a:pPr>
            <a:r>
              <a:rPr lang="ko-KR" altLang="en-US" sz="2000" dirty="0">
                <a:solidFill>
                  <a:srgbClr val="FFFFFF"/>
                </a:solidFill>
              </a:rPr>
              <a:t>장님과 코끼리</a:t>
            </a:r>
            <a:endParaRPr lang="en-US" altLang="ko-KR" sz="2000" dirty="0">
              <a:solidFill>
                <a:srgbClr val="FFFFFF"/>
              </a:solidFill>
            </a:endParaRPr>
          </a:p>
          <a:p>
            <a:pPr marL="457200" indent="-457200">
              <a:buClr>
                <a:schemeClr val="bg1"/>
              </a:buClr>
              <a:buFont typeface="Arial" panose="020B0604020202020204" pitchFamily="34" charset="0"/>
              <a:buChar char="•"/>
            </a:pPr>
            <a:endParaRPr lang="en-US" altLang="ko-KR" sz="2000" dirty="0">
              <a:solidFill>
                <a:srgbClr val="FFFFFF"/>
              </a:solidFill>
            </a:endParaRPr>
          </a:p>
          <a:p>
            <a:pPr marL="457200" indent="-457200">
              <a:buClr>
                <a:schemeClr val="bg1"/>
              </a:buClr>
              <a:buFont typeface="Arial" panose="020B0604020202020204" pitchFamily="34" charset="0"/>
              <a:buChar char="•"/>
            </a:pPr>
            <a:r>
              <a:rPr lang="ko-KR" altLang="en-US" sz="2000" dirty="0">
                <a:solidFill>
                  <a:srgbClr val="FFFFFF"/>
                </a:solidFill>
              </a:rPr>
              <a:t>장님 모두 코만 만졌다면 모두 코끼리가 </a:t>
            </a:r>
            <a:r>
              <a:rPr lang="ko-KR" altLang="en-US" sz="2000" dirty="0" err="1">
                <a:solidFill>
                  <a:srgbClr val="FFFFFF"/>
                </a:solidFill>
              </a:rPr>
              <a:t>뱀같다고</a:t>
            </a:r>
            <a:r>
              <a:rPr lang="ko-KR" altLang="en-US" sz="2000" dirty="0">
                <a:solidFill>
                  <a:srgbClr val="FFFFFF"/>
                </a:solidFill>
              </a:rPr>
              <a:t> 추측</a:t>
            </a:r>
            <a:endParaRPr lang="en-US" altLang="ko-KR" sz="2000" dirty="0">
              <a:solidFill>
                <a:srgbClr val="FFFFFF"/>
              </a:solidFill>
            </a:endParaRPr>
          </a:p>
          <a:p>
            <a:pPr marL="457200" indent="-457200">
              <a:buClr>
                <a:schemeClr val="bg1"/>
              </a:buClr>
              <a:buFont typeface="Arial" panose="020B0604020202020204" pitchFamily="34" charset="0"/>
              <a:buChar char="•"/>
            </a:pPr>
            <a:endParaRPr lang="en-US" altLang="ko-KR" sz="2000" dirty="0">
              <a:solidFill>
                <a:srgbClr val="FFFFFF"/>
              </a:solidFill>
            </a:endParaRPr>
          </a:p>
          <a:p>
            <a:pPr marL="457200" indent="-457200">
              <a:buClr>
                <a:schemeClr val="bg1"/>
              </a:buClr>
              <a:buFont typeface="Arial" panose="020B0604020202020204" pitchFamily="34" charset="0"/>
              <a:buChar char="•"/>
            </a:pPr>
            <a:r>
              <a:rPr lang="ko-KR" altLang="en-US" sz="2000" dirty="0">
                <a:solidFill>
                  <a:srgbClr val="FFFFFF"/>
                </a:solidFill>
              </a:rPr>
              <a:t>같은 모델로 </a:t>
            </a:r>
            <a:r>
              <a:rPr lang="ko-KR" altLang="en-US" sz="2000" dirty="0" err="1">
                <a:solidFill>
                  <a:srgbClr val="FFFFFF"/>
                </a:solidFill>
              </a:rPr>
              <a:t>앙상블하면</a:t>
            </a:r>
            <a:r>
              <a:rPr lang="ko-KR" altLang="en-US" sz="2000" dirty="0">
                <a:solidFill>
                  <a:srgbClr val="FFFFFF"/>
                </a:solidFill>
              </a:rPr>
              <a:t> 동일한 </a:t>
            </a:r>
            <a:r>
              <a:rPr lang="ko-KR" altLang="en-US" sz="2000" dirty="0" err="1">
                <a:solidFill>
                  <a:srgbClr val="FFFFFF"/>
                </a:solidFill>
              </a:rPr>
              <a:t>평향을</a:t>
            </a:r>
            <a:r>
              <a:rPr lang="ko-KR" altLang="en-US" sz="2000" dirty="0">
                <a:solidFill>
                  <a:srgbClr val="FFFFFF"/>
                </a:solidFill>
              </a:rPr>
              <a:t> 유지</a:t>
            </a:r>
            <a:endParaRPr lang="en-US" altLang="ko-KR" sz="2000" dirty="0">
              <a:solidFill>
                <a:srgbClr val="FFFFFF"/>
              </a:solidFill>
            </a:endParaRPr>
          </a:p>
          <a:p>
            <a:pPr marL="457200" indent="-457200">
              <a:buClr>
                <a:schemeClr val="bg1"/>
              </a:buClr>
              <a:buFont typeface="Arial" panose="020B0604020202020204" pitchFamily="34" charset="0"/>
              <a:buChar char="•"/>
            </a:pPr>
            <a:endParaRPr lang="en-US" altLang="ko-KR" sz="2000" dirty="0">
              <a:solidFill>
                <a:srgbClr val="FFFFFF"/>
              </a:solidFill>
            </a:endParaRPr>
          </a:p>
          <a:p>
            <a:pPr marL="457200" indent="-457200">
              <a:buClr>
                <a:schemeClr val="bg1"/>
              </a:buClr>
              <a:buFont typeface="Arial" panose="020B0604020202020204" pitchFamily="34" charset="0"/>
              <a:buChar char="•"/>
            </a:pPr>
            <a:r>
              <a:rPr lang="ko-KR" altLang="en-US" sz="2000" dirty="0">
                <a:solidFill>
                  <a:srgbClr val="FFFFFF"/>
                </a:solidFill>
              </a:rPr>
              <a:t>최대한 다른 모델로 앙상블을 해야함</a:t>
            </a:r>
          </a:p>
          <a:p>
            <a:pPr marL="457200" indent="-457200">
              <a:buClr>
                <a:schemeClr val="bg1"/>
              </a:buClr>
              <a:buFont typeface="Arial" panose="020B0604020202020204" pitchFamily="34" charset="0"/>
              <a:buChar char="•"/>
            </a:pPr>
            <a:endParaRPr lang="ko-KR" altLang="en-US" sz="2000" dirty="0">
              <a:solidFill>
                <a:srgbClr val="FFFFFF"/>
              </a:solidFill>
            </a:endParaRPr>
          </a:p>
          <a:p>
            <a:pPr marL="457200" indent="-457200">
              <a:buClr>
                <a:schemeClr val="bg1"/>
              </a:buClr>
              <a:buFont typeface="Arial" panose="020B0604020202020204" pitchFamily="34" charset="0"/>
              <a:buChar char="•"/>
            </a:pPr>
            <a:endParaRPr lang="en-US" altLang="ko-KR" sz="2000" dirty="0">
              <a:solidFill>
                <a:srgbClr val="FFFFFF"/>
              </a:solidFill>
            </a:endParaRPr>
          </a:p>
        </p:txBody>
      </p:sp>
    </p:spTree>
    <p:extLst>
      <p:ext uri="{BB962C8B-B14F-4D97-AF65-F5344CB8AC3E}">
        <p14:creationId xmlns:p14="http://schemas.microsoft.com/office/powerpoint/2010/main" val="2423272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a:latin typeface="+mj-ea"/>
                <a:ea typeface="+mj-ea"/>
              </a:rPr>
              <a:t>모델 앙상블 방법</a:t>
            </a:r>
            <a:endParaRPr dirty="0">
              <a:latin typeface="+mj-ea"/>
              <a:ea typeface="+mj-ea"/>
            </a:endParaRPr>
          </a:p>
        </p:txBody>
      </p:sp>
      <p:cxnSp>
        <p:nvCxnSpPr>
          <p:cNvPr id="253" name="Google Shape;253;p21"/>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39" name="TextBox 38">
            <a:extLst>
              <a:ext uri="{FF2B5EF4-FFF2-40B4-BE49-F238E27FC236}">
                <a16:creationId xmlns:a16="http://schemas.microsoft.com/office/drawing/2014/main" id="{9E580E4A-41A0-4D88-ACF1-CC0D5887BF46}"/>
              </a:ext>
            </a:extLst>
          </p:cNvPr>
          <p:cNvSpPr txBox="1"/>
          <p:nvPr/>
        </p:nvSpPr>
        <p:spPr>
          <a:xfrm>
            <a:off x="625288" y="1559859"/>
            <a:ext cx="7893423" cy="707886"/>
          </a:xfrm>
          <a:prstGeom prst="rect">
            <a:avLst/>
          </a:prstGeom>
          <a:noFill/>
        </p:spPr>
        <p:txBody>
          <a:bodyPr wrap="square" rtlCol="0">
            <a:spAutoFit/>
          </a:bodyPr>
          <a:lstStyle/>
          <a:p>
            <a:pPr marL="457200" indent="-457200">
              <a:buClr>
                <a:schemeClr val="bg1"/>
              </a:buClr>
              <a:buFont typeface="Arial" panose="020B0604020202020204" pitchFamily="34" charset="0"/>
              <a:buChar char="•"/>
            </a:pPr>
            <a:r>
              <a:rPr lang="ko-KR" altLang="en-US" sz="2000" dirty="0">
                <a:solidFill>
                  <a:srgbClr val="FFFFFF"/>
                </a:solidFill>
              </a:rPr>
              <a:t>추론 할 때 나온 </a:t>
            </a:r>
            <a:r>
              <a:rPr lang="ko-KR" altLang="en-US" sz="2000">
                <a:solidFill>
                  <a:srgbClr val="FFFFFF"/>
                </a:solidFill>
              </a:rPr>
              <a:t>예측을 평균 </a:t>
            </a:r>
            <a:r>
              <a:rPr lang="ko-KR" altLang="en-US" sz="2000" dirty="0">
                <a:solidFill>
                  <a:srgbClr val="FFFFFF"/>
                </a:solidFill>
              </a:rPr>
              <a:t>내는 방법</a:t>
            </a:r>
          </a:p>
          <a:p>
            <a:pPr marL="457200" indent="-457200">
              <a:buClr>
                <a:schemeClr val="bg1"/>
              </a:buClr>
              <a:buFont typeface="Arial" panose="020B0604020202020204" pitchFamily="34" charset="0"/>
              <a:buChar char="•"/>
            </a:pPr>
            <a:endParaRPr lang="en-US" altLang="ko-KR" sz="2000" dirty="0">
              <a:solidFill>
                <a:srgbClr val="FFFFFF"/>
              </a:solidFill>
            </a:endParaRPr>
          </a:p>
        </p:txBody>
      </p:sp>
      <p:pic>
        <p:nvPicPr>
          <p:cNvPr id="4" name="그림 3">
            <a:extLst>
              <a:ext uri="{FF2B5EF4-FFF2-40B4-BE49-F238E27FC236}">
                <a16:creationId xmlns:a16="http://schemas.microsoft.com/office/drawing/2014/main" id="{1781E04C-FBF7-4CC2-B698-81CCA911E2E1}"/>
              </a:ext>
            </a:extLst>
          </p:cNvPr>
          <p:cNvPicPr>
            <a:picLocks noChangeAspect="1"/>
          </p:cNvPicPr>
          <p:nvPr/>
        </p:nvPicPr>
        <p:blipFill rotWithShape="1">
          <a:blip r:embed="rId3"/>
          <a:srcRect t="25490" b="60747"/>
          <a:stretch/>
        </p:blipFill>
        <p:spPr>
          <a:xfrm>
            <a:off x="813757" y="2026922"/>
            <a:ext cx="3536156" cy="707886"/>
          </a:xfrm>
          <a:prstGeom prst="rect">
            <a:avLst/>
          </a:prstGeom>
        </p:spPr>
      </p:pic>
      <p:pic>
        <p:nvPicPr>
          <p:cNvPr id="8" name="그림 7">
            <a:extLst>
              <a:ext uri="{FF2B5EF4-FFF2-40B4-BE49-F238E27FC236}">
                <a16:creationId xmlns:a16="http://schemas.microsoft.com/office/drawing/2014/main" id="{0A8BA5D3-8AA6-4017-AFE2-269587C75E05}"/>
              </a:ext>
            </a:extLst>
          </p:cNvPr>
          <p:cNvPicPr>
            <a:picLocks noChangeAspect="1"/>
          </p:cNvPicPr>
          <p:nvPr/>
        </p:nvPicPr>
        <p:blipFill rotWithShape="1">
          <a:blip r:embed="rId3"/>
          <a:srcRect t="59870" b="26367"/>
          <a:stretch/>
        </p:blipFill>
        <p:spPr>
          <a:xfrm>
            <a:off x="690493" y="3843617"/>
            <a:ext cx="3536156" cy="707886"/>
          </a:xfrm>
          <a:prstGeom prst="rect">
            <a:avLst/>
          </a:prstGeom>
        </p:spPr>
      </p:pic>
      <p:sp>
        <p:nvSpPr>
          <p:cNvPr id="9" name="TextBox 8">
            <a:extLst>
              <a:ext uri="{FF2B5EF4-FFF2-40B4-BE49-F238E27FC236}">
                <a16:creationId xmlns:a16="http://schemas.microsoft.com/office/drawing/2014/main" id="{2A561565-1409-44ED-96AD-0C52C643AB96}"/>
              </a:ext>
            </a:extLst>
          </p:cNvPr>
          <p:cNvSpPr txBox="1"/>
          <p:nvPr/>
        </p:nvSpPr>
        <p:spPr>
          <a:xfrm>
            <a:off x="625287" y="3135731"/>
            <a:ext cx="7893423" cy="400110"/>
          </a:xfrm>
          <a:prstGeom prst="rect">
            <a:avLst/>
          </a:prstGeom>
          <a:noFill/>
        </p:spPr>
        <p:txBody>
          <a:bodyPr wrap="square" rtlCol="0">
            <a:spAutoFit/>
          </a:bodyPr>
          <a:lstStyle/>
          <a:p>
            <a:pPr marL="457200" indent="-457200">
              <a:buClr>
                <a:schemeClr val="bg1"/>
              </a:buClr>
              <a:buFont typeface="Arial" panose="020B0604020202020204" pitchFamily="34" charset="0"/>
              <a:buChar char="•"/>
            </a:pPr>
            <a:r>
              <a:rPr lang="ko-KR" altLang="en-US" sz="2000" dirty="0">
                <a:solidFill>
                  <a:srgbClr val="FFFFFF"/>
                </a:solidFill>
              </a:rPr>
              <a:t>검증데이터에서 학습된 가중치로 단순하게 가중 평균하는 방법</a:t>
            </a:r>
            <a:endParaRPr lang="en-US" altLang="ko-KR" sz="2000" dirty="0">
              <a:solidFill>
                <a:srgbClr val="FFFFFF"/>
              </a:solidFill>
            </a:endParaRPr>
          </a:p>
        </p:txBody>
      </p:sp>
    </p:spTree>
    <p:extLst>
      <p:ext uri="{BB962C8B-B14F-4D97-AF65-F5344CB8AC3E}">
        <p14:creationId xmlns:p14="http://schemas.microsoft.com/office/powerpoint/2010/main" val="194790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ko-KR" dirty="0">
                <a:latin typeface="+mj-ea"/>
                <a:ea typeface="+mj-ea"/>
              </a:rPr>
              <a:t>7-3 </a:t>
            </a:r>
            <a:r>
              <a:rPr lang="ko-KR" altLang="en-US" dirty="0">
                <a:latin typeface="+mj-ea"/>
                <a:ea typeface="+mj-ea"/>
              </a:rPr>
              <a:t>요약</a:t>
            </a:r>
            <a:endParaRPr dirty="0">
              <a:latin typeface="+mj-ea"/>
              <a:ea typeface="+mj-ea"/>
            </a:endParaRPr>
          </a:p>
        </p:txBody>
      </p:sp>
      <p:cxnSp>
        <p:nvCxnSpPr>
          <p:cNvPr id="253" name="Google Shape;253;p21"/>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39" name="TextBox 38">
            <a:extLst>
              <a:ext uri="{FF2B5EF4-FFF2-40B4-BE49-F238E27FC236}">
                <a16:creationId xmlns:a16="http://schemas.microsoft.com/office/drawing/2014/main" id="{9E580E4A-41A0-4D88-ACF1-CC0D5887BF46}"/>
              </a:ext>
            </a:extLst>
          </p:cNvPr>
          <p:cNvSpPr txBox="1"/>
          <p:nvPr/>
        </p:nvSpPr>
        <p:spPr>
          <a:xfrm>
            <a:off x="632012" y="1559859"/>
            <a:ext cx="7893423" cy="3139321"/>
          </a:xfrm>
          <a:prstGeom prst="rect">
            <a:avLst/>
          </a:prstGeom>
          <a:noFill/>
        </p:spPr>
        <p:txBody>
          <a:bodyPr wrap="square" rtlCol="0">
            <a:spAutoFit/>
          </a:bodyPr>
          <a:lstStyle/>
          <a:p>
            <a:pPr marL="457200" indent="-457200">
              <a:buClr>
                <a:schemeClr val="bg1"/>
              </a:buClr>
              <a:buFont typeface="Arial" panose="020B0604020202020204" pitchFamily="34" charset="0"/>
              <a:buChar char="•"/>
            </a:pPr>
            <a:r>
              <a:rPr lang="ko-KR" altLang="en-US" sz="1800" dirty="0">
                <a:solidFill>
                  <a:srgbClr val="FFFFFF"/>
                </a:solidFill>
              </a:rPr>
              <a:t>고성능 심층 </a:t>
            </a:r>
            <a:r>
              <a:rPr lang="ko-KR" altLang="en-US" sz="1800" dirty="0" err="1">
                <a:solidFill>
                  <a:srgbClr val="FFFFFF"/>
                </a:solidFill>
              </a:rPr>
              <a:t>컨브넷을</a:t>
            </a:r>
            <a:r>
              <a:rPr lang="ko-KR" altLang="en-US" sz="1800" dirty="0">
                <a:solidFill>
                  <a:srgbClr val="FFFFFF"/>
                </a:solidFill>
              </a:rPr>
              <a:t> 만들려면 </a:t>
            </a:r>
            <a:r>
              <a:rPr lang="ko-KR" altLang="en-US" sz="1800" dirty="0" err="1">
                <a:solidFill>
                  <a:srgbClr val="FFFFFF"/>
                </a:solidFill>
              </a:rPr>
              <a:t>잔차</a:t>
            </a:r>
            <a:r>
              <a:rPr lang="ko-KR" altLang="en-US" sz="1800" dirty="0">
                <a:solidFill>
                  <a:srgbClr val="FFFFFF"/>
                </a:solidFill>
              </a:rPr>
              <a:t> 연결</a:t>
            </a:r>
            <a:r>
              <a:rPr lang="en-US" altLang="ko-KR" sz="1800" dirty="0">
                <a:solidFill>
                  <a:srgbClr val="FFFFFF"/>
                </a:solidFill>
              </a:rPr>
              <a:t>, </a:t>
            </a:r>
            <a:r>
              <a:rPr lang="ko-KR" altLang="en-US" sz="1800" dirty="0">
                <a:solidFill>
                  <a:srgbClr val="FFFFFF"/>
                </a:solidFill>
              </a:rPr>
              <a:t>배치 정규화</a:t>
            </a:r>
            <a:r>
              <a:rPr lang="en-US" altLang="ko-KR" sz="1800" dirty="0">
                <a:solidFill>
                  <a:srgbClr val="FFFFFF"/>
                </a:solidFill>
              </a:rPr>
              <a:t>, </a:t>
            </a:r>
            <a:r>
              <a:rPr lang="ko-KR" altLang="en-US" sz="1800" dirty="0" err="1">
                <a:solidFill>
                  <a:srgbClr val="FFFFFF"/>
                </a:solidFill>
              </a:rPr>
              <a:t>깊이별</a:t>
            </a:r>
            <a:r>
              <a:rPr lang="ko-KR" altLang="en-US" sz="1800" dirty="0">
                <a:solidFill>
                  <a:srgbClr val="FFFFFF"/>
                </a:solidFill>
              </a:rPr>
              <a:t> 분리 </a:t>
            </a:r>
            <a:r>
              <a:rPr lang="ko-KR" altLang="en-US" sz="1800" dirty="0" err="1">
                <a:solidFill>
                  <a:srgbClr val="FFFFFF"/>
                </a:solidFill>
              </a:rPr>
              <a:t>합성곱을</a:t>
            </a:r>
            <a:r>
              <a:rPr lang="ko-KR" altLang="en-US" sz="1800" dirty="0">
                <a:solidFill>
                  <a:srgbClr val="FFFFFF"/>
                </a:solidFill>
              </a:rPr>
              <a:t> 사용</a:t>
            </a:r>
          </a:p>
          <a:p>
            <a:pPr marL="457200" indent="-457200">
              <a:buClr>
                <a:schemeClr val="bg1"/>
              </a:buClr>
              <a:buFont typeface="Arial" panose="020B0604020202020204" pitchFamily="34" charset="0"/>
              <a:buChar char="•"/>
            </a:pPr>
            <a:endParaRPr lang="ko-KR" altLang="en-US" sz="1800" dirty="0">
              <a:solidFill>
                <a:srgbClr val="FFFFFF"/>
              </a:solidFill>
            </a:endParaRPr>
          </a:p>
          <a:p>
            <a:pPr marL="457200" indent="-457200">
              <a:buClr>
                <a:schemeClr val="bg1"/>
              </a:buClr>
              <a:buFont typeface="Arial" panose="020B0604020202020204" pitchFamily="34" charset="0"/>
              <a:buChar char="•"/>
            </a:pPr>
            <a:r>
              <a:rPr lang="ko-KR" altLang="en-US" sz="1800" dirty="0">
                <a:solidFill>
                  <a:srgbClr val="FFFFFF"/>
                </a:solidFill>
              </a:rPr>
              <a:t>심층 네트워크를 만들 때 많은 </a:t>
            </a:r>
            <a:r>
              <a:rPr lang="ko-KR" altLang="en-US" sz="1800" dirty="0" err="1">
                <a:solidFill>
                  <a:srgbClr val="FFFFFF"/>
                </a:solidFill>
              </a:rPr>
              <a:t>하이퍼파라미터와</a:t>
            </a:r>
            <a:r>
              <a:rPr lang="ko-KR" altLang="en-US" sz="1800" dirty="0">
                <a:solidFill>
                  <a:srgbClr val="FFFFFF"/>
                </a:solidFill>
              </a:rPr>
              <a:t> 네트워크 구조를 선택</a:t>
            </a:r>
            <a:endParaRPr lang="en-US" altLang="ko-KR" sz="1800" dirty="0">
              <a:solidFill>
                <a:srgbClr val="FFFFFF"/>
              </a:solidFill>
            </a:endParaRPr>
          </a:p>
          <a:p>
            <a:pPr marL="457200" indent="-457200">
              <a:buClr>
                <a:schemeClr val="bg1"/>
              </a:buClr>
              <a:buFont typeface="Arial" panose="020B0604020202020204" pitchFamily="34" charset="0"/>
              <a:buChar char="•"/>
            </a:pPr>
            <a:endParaRPr lang="en-US" altLang="ko-KR" sz="1800" dirty="0">
              <a:solidFill>
                <a:srgbClr val="FFFFFF"/>
              </a:solidFill>
            </a:endParaRPr>
          </a:p>
          <a:p>
            <a:pPr marL="457200" indent="-457200">
              <a:buClr>
                <a:schemeClr val="bg1"/>
              </a:buClr>
              <a:buFont typeface="Arial" panose="020B0604020202020204" pitchFamily="34" charset="0"/>
              <a:buChar char="•"/>
            </a:pPr>
            <a:r>
              <a:rPr lang="ko-KR" altLang="en-US" sz="1800" dirty="0" err="1">
                <a:solidFill>
                  <a:srgbClr val="FFFFFF"/>
                </a:solidFill>
              </a:rPr>
              <a:t>하이퍼파라미터</a:t>
            </a:r>
            <a:r>
              <a:rPr lang="ko-KR" altLang="en-US" sz="1800" dirty="0">
                <a:solidFill>
                  <a:srgbClr val="FFFFFF"/>
                </a:solidFill>
              </a:rPr>
              <a:t> 최적화를 할 때 검증 세트에 과대적합</a:t>
            </a:r>
          </a:p>
          <a:p>
            <a:pPr marL="457200" indent="-457200">
              <a:buClr>
                <a:schemeClr val="bg1"/>
              </a:buClr>
              <a:buFont typeface="Arial" panose="020B0604020202020204" pitchFamily="34" charset="0"/>
              <a:buChar char="•"/>
            </a:pPr>
            <a:endParaRPr lang="en-US" altLang="ko-KR" sz="1800" dirty="0">
              <a:solidFill>
                <a:srgbClr val="FFFFFF"/>
              </a:solidFill>
            </a:endParaRPr>
          </a:p>
          <a:p>
            <a:pPr marL="457200" indent="-457200">
              <a:buClr>
                <a:schemeClr val="bg1"/>
              </a:buClr>
              <a:buFont typeface="Arial" panose="020B0604020202020204" pitchFamily="34" charset="0"/>
              <a:buChar char="•"/>
            </a:pPr>
            <a:r>
              <a:rPr lang="ko-KR" altLang="en-US" sz="1800" dirty="0">
                <a:solidFill>
                  <a:srgbClr val="FFFFFF"/>
                </a:solidFill>
              </a:rPr>
              <a:t>최적화가 잘된 가중 평균으로 만든 앙상블은 보통 충분히 좋은 결과를 만듦 </a:t>
            </a:r>
            <a:endParaRPr lang="en-US" altLang="ko-KR" sz="1800" dirty="0">
              <a:solidFill>
                <a:srgbClr val="FFFFFF"/>
              </a:solidFill>
            </a:endParaRPr>
          </a:p>
          <a:p>
            <a:pPr marL="457200" indent="-457200">
              <a:buClr>
                <a:schemeClr val="bg1"/>
              </a:buClr>
              <a:buFont typeface="Arial" panose="020B0604020202020204" pitchFamily="34" charset="0"/>
              <a:buChar char="•"/>
            </a:pPr>
            <a:endParaRPr lang="ko-KR" altLang="en-US" sz="1800" dirty="0">
              <a:solidFill>
                <a:srgbClr val="FFFFFF"/>
              </a:solidFill>
            </a:endParaRPr>
          </a:p>
          <a:p>
            <a:pPr marL="457200" indent="-457200">
              <a:buClr>
                <a:schemeClr val="bg1"/>
              </a:buClr>
              <a:buFont typeface="Arial" panose="020B0604020202020204" pitchFamily="34" charset="0"/>
              <a:buChar char="•"/>
            </a:pPr>
            <a:r>
              <a:rPr lang="ko-KR" altLang="en-US" sz="1800" dirty="0">
                <a:solidFill>
                  <a:srgbClr val="FFFFFF"/>
                </a:solidFill>
              </a:rPr>
              <a:t>가장 좋은 앙상블은 가능한 서로 다른 모델로 만듦</a:t>
            </a:r>
            <a:endParaRPr lang="en-US" altLang="ko-KR" sz="1800" dirty="0">
              <a:solidFill>
                <a:srgbClr val="FFFFFF"/>
              </a:solidFill>
            </a:endParaRPr>
          </a:p>
        </p:txBody>
      </p:sp>
    </p:spTree>
    <p:extLst>
      <p:ext uri="{BB962C8B-B14F-4D97-AF65-F5344CB8AC3E}">
        <p14:creationId xmlns:p14="http://schemas.microsoft.com/office/powerpoint/2010/main" val="2696723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ko-KR" dirty="0">
                <a:latin typeface="+mj-ea"/>
                <a:ea typeface="+mj-ea"/>
              </a:rPr>
              <a:t>7</a:t>
            </a:r>
            <a:r>
              <a:rPr lang="ko-KR" altLang="en-US" dirty="0">
                <a:latin typeface="+mj-ea"/>
                <a:ea typeface="+mj-ea"/>
              </a:rPr>
              <a:t>장 요약</a:t>
            </a:r>
            <a:endParaRPr dirty="0">
              <a:latin typeface="+mj-ea"/>
              <a:ea typeface="+mj-ea"/>
            </a:endParaRPr>
          </a:p>
        </p:txBody>
      </p:sp>
      <p:cxnSp>
        <p:nvCxnSpPr>
          <p:cNvPr id="253" name="Google Shape;253;p21"/>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39" name="TextBox 38">
            <a:extLst>
              <a:ext uri="{FF2B5EF4-FFF2-40B4-BE49-F238E27FC236}">
                <a16:creationId xmlns:a16="http://schemas.microsoft.com/office/drawing/2014/main" id="{9E580E4A-41A0-4D88-ACF1-CC0D5887BF46}"/>
              </a:ext>
            </a:extLst>
          </p:cNvPr>
          <p:cNvSpPr txBox="1"/>
          <p:nvPr/>
        </p:nvSpPr>
        <p:spPr>
          <a:xfrm>
            <a:off x="632012" y="1559859"/>
            <a:ext cx="7893423" cy="2523768"/>
          </a:xfrm>
          <a:prstGeom prst="rect">
            <a:avLst/>
          </a:prstGeom>
          <a:noFill/>
        </p:spPr>
        <p:txBody>
          <a:bodyPr wrap="square" rtlCol="0">
            <a:spAutoFit/>
          </a:bodyPr>
          <a:lstStyle/>
          <a:p>
            <a:pPr marL="457200" indent="-457200">
              <a:buClr>
                <a:schemeClr val="bg1"/>
              </a:buClr>
              <a:buFont typeface="Arial" panose="020B0604020202020204" pitchFamily="34" charset="0"/>
              <a:buChar char="•"/>
            </a:pPr>
            <a:r>
              <a:rPr lang="ko-KR" altLang="en-US" sz="2000" dirty="0">
                <a:solidFill>
                  <a:srgbClr val="FFFFFF"/>
                </a:solidFill>
              </a:rPr>
              <a:t>가중치 공유</a:t>
            </a:r>
            <a:r>
              <a:rPr lang="en-US" altLang="ko-KR" sz="2000" dirty="0">
                <a:solidFill>
                  <a:srgbClr val="FFFFFF"/>
                </a:solidFill>
              </a:rPr>
              <a:t>: </a:t>
            </a:r>
            <a:r>
              <a:rPr lang="ko-KR" altLang="en-US" sz="2000" dirty="0">
                <a:solidFill>
                  <a:srgbClr val="FFFFFF"/>
                </a:solidFill>
              </a:rPr>
              <a:t>임의의 층 그래프를 구성하는 모델을 만드는 방법</a:t>
            </a:r>
            <a:r>
              <a:rPr lang="en-US" altLang="ko-KR" sz="2000" dirty="0">
                <a:solidFill>
                  <a:srgbClr val="FFFFFF"/>
                </a:solidFill>
              </a:rPr>
              <a:t>, </a:t>
            </a:r>
            <a:r>
              <a:rPr lang="ko-KR" altLang="en-US" sz="2000" dirty="0">
                <a:solidFill>
                  <a:srgbClr val="FFFFFF"/>
                </a:solidFill>
              </a:rPr>
              <a:t>층을 재사용하는 방법</a:t>
            </a:r>
            <a:endParaRPr lang="en-US" altLang="ko-KR" sz="2000" dirty="0">
              <a:solidFill>
                <a:srgbClr val="FFFFFF"/>
              </a:solidFill>
            </a:endParaRPr>
          </a:p>
          <a:p>
            <a:pPr marL="457200" indent="-457200">
              <a:buClr>
                <a:schemeClr val="bg1"/>
              </a:buClr>
              <a:buFont typeface="Arial" panose="020B0604020202020204" pitchFamily="34" charset="0"/>
              <a:buChar char="•"/>
            </a:pPr>
            <a:endParaRPr lang="en-US" altLang="ko-KR" sz="2000" dirty="0">
              <a:solidFill>
                <a:srgbClr val="FFFFFF"/>
              </a:solidFill>
            </a:endParaRPr>
          </a:p>
          <a:p>
            <a:pPr marL="457200" indent="-457200">
              <a:buClr>
                <a:schemeClr val="bg1"/>
              </a:buClr>
              <a:buFont typeface="Arial" panose="020B0604020202020204" pitchFamily="34" charset="0"/>
              <a:buChar char="•"/>
            </a:pPr>
            <a:r>
              <a:rPr lang="ko-KR" altLang="en-US" sz="2000" dirty="0">
                <a:solidFill>
                  <a:srgbClr val="FFFFFF"/>
                </a:solidFill>
              </a:rPr>
              <a:t>모델 템플릿</a:t>
            </a:r>
            <a:r>
              <a:rPr lang="en-US" altLang="ko-KR" sz="2000" dirty="0">
                <a:solidFill>
                  <a:srgbClr val="FFFFFF"/>
                </a:solidFill>
              </a:rPr>
              <a:t>: </a:t>
            </a:r>
            <a:r>
              <a:rPr lang="ko-KR" altLang="en-US" sz="2000" dirty="0">
                <a:solidFill>
                  <a:srgbClr val="FFFFFF"/>
                </a:solidFill>
              </a:rPr>
              <a:t>파이썬 함수 방식으로 모델을 사용하는 방법</a:t>
            </a:r>
            <a:endParaRPr lang="en-US" altLang="ko-KR" sz="2000" dirty="0">
              <a:solidFill>
                <a:srgbClr val="FFFFFF"/>
              </a:solidFill>
            </a:endParaRPr>
          </a:p>
          <a:p>
            <a:pPr marL="457200" indent="-457200">
              <a:buClr>
                <a:schemeClr val="bg1"/>
              </a:buClr>
              <a:buFont typeface="Arial" panose="020B0604020202020204" pitchFamily="34" charset="0"/>
              <a:buChar char="•"/>
            </a:pPr>
            <a:endParaRPr lang="en-US" altLang="ko-KR" sz="2000" dirty="0">
              <a:solidFill>
                <a:srgbClr val="FFFFFF"/>
              </a:solidFill>
            </a:endParaRPr>
          </a:p>
          <a:p>
            <a:pPr marL="457200" indent="-457200">
              <a:buClr>
                <a:schemeClr val="bg1"/>
              </a:buClr>
              <a:buFont typeface="Arial" panose="020B0604020202020204" pitchFamily="34" charset="0"/>
              <a:buChar char="•"/>
            </a:pPr>
            <a:r>
              <a:rPr lang="ko-KR" altLang="en-US" sz="2000" dirty="0" err="1">
                <a:solidFill>
                  <a:srgbClr val="FFFFFF"/>
                </a:solidFill>
              </a:rPr>
              <a:t>케라스</a:t>
            </a:r>
            <a:r>
              <a:rPr lang="ko-KR" altLang="en-US" sz="2000" dirty="0">
                <a:solidFill>
                  <a:srgbClr val="FFFFFF"/>
                </a:solidFill>
              </a:rPr>
              <a:t> </a:t>
            </a:r>
            <a:r>
              <a:rPr lang="ko-KR" altLang="en-US" sz="2000" dirty="0" err="1">
                <a:solidFill>
                  <a:srgbClr val="FFFFFF"/>
                </a:solidFill>
              </a:rPr>
              <a:t>콜백을</a:t>
            </a:r>
            <a:r>
              <a:rPr lang="ko-KR" altLang="en-US" sz="2000" dirty="0">
                <a:solidFill>
                  <a:srgbClr val="FFFFFF"/>
                </a:solidFill>
              </a:rPr>
              <a:t> 사용하여 훈련하는 동안 모델을 모니터링 하고 모델 상태를 바탕으로 작업을 수행</a:t>
            </a:r>
            <a:endParaRPr lang="en-US" altLang="ko-KR" sz="2000" dirty="0">
              <a:solidFill>
                <a:srgbClr val="FFFFFF"/>
              </a:solidFill>
            </a:endParaRPr>
          </a:p>
          <a:p>
            <a:pPr marL="457200" indent="-457200">
              <a:buClr>
                <a:schemeClr val="bg1"/>
              </a:buClr>
              <a:buFont typeface="Arial" panose="020B0604020202020204" pitchFamily="34" charset="0"/>
              <a:buChar char="•"/>
            </a:pPr>
            <a:endParaRPr lang="en-US" altLang="ko-KR" sz="1800" dirty="0">
              <a:solidFill>
                <a:srgbClr val="FFFFFF"/>
              </a:solidFill>
            </a:endParaRPr>
          </a:p>
        </p:txBody>
      </p:sp>
    </p:spTree>
    <p:extLst>
      <p:ext uri="{BB962C8B-B14F-4D97-AF65-F5344CB8AC3E}">
        <p14:creationId xmlns:p14="http://schemas.microsoft.com/office/powerpoint/2010/main" val="1012308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ko-KR" dirty="0">
                <a:latin typeface="+mj-ea"/>
                <a:ea typeface="+mj-ea"/>
              </a:rPr>
              <a:t>7</a:t>
            </a:r>
            <a:r>
              <a:rPr lang="ko-KR" altLang="en-US" dirty="0">
                <a:latin typeface="+mj-ea"/>
                <a:ea typeface="+mj-ea"/>
              </a:rPr>
              <a:t>장 요약</a:t>
            </a:r>
            <a:endParaRPr dirty="0">
              <a:latin typeface="+mj-ea"/>
              <a:ea typeface="+mj-ea"/>
            </a:endParaRPr>
          </a:p>
        </p:txBody>
      </p:sp>
      <p:cxnSp>
        <p:nvCxnSpPr>
          <p:cNvPr id="253" name="Google Shape;253;p21"/>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39" name="TextBox 38">
            <a:extLst>
              <a:ext uri="{FF2B5EF4-FFF2-40B4-BE49-F238E27FC236}">
                <a16:creationId xmlns:a16="http://schemas.microsoft.com/office/drawing/2014/main" id="{9E580E4A-41A0-4D88-ACF1-CC0D5887BF46}"/>
              </a:ext>
            </a:extLst>
          </p:cNvPr>
          <p:cNvSpPr txBox="1"/>
          <p:nvPr/>
        </p:nvSpPr>
        <p:spPr>
          <a:xfrm>
            <a:off x="632012" y="1559859"/>
            <a:ext cx="7893423" cy="3416320"/>
          </a:xfrm>
          <a:prstGeom prst="rect">
            <a:avLst/>
          </a:prstGeom>
          <a:noFill/>
        </p:spPr>
        <p:txBody>
          <a:bodyPr wrap="square" rtlCol="0">
            <a:spAutoFit/>
          </a:bodyPr>
          <a:lstStyle/>
          <a:p>
            <a:pPr marL="457200" indent="-457200">
              <a:buClr>
                <a:schemeClr val="bg1"/>
              </a:buClr>
              <a:buFont typeface="Arial" panose="020B0604020202020204" pitchFamily="34" charset="0"/>
              <a:buChar char="•"/>
            </a:pPr>
            <a:r>
              <a:rPr lang="ko-KR" altLang="en-US" sz="2000" dirty="0" err="1">
                <a:solidFill>
                  <a:srgbClr val="FFFFFF"/>
                </a:solidFill>
              </a:rPr>
              <a:t>테서보드를</a:t>
            </a:r>
            <a:r>
              <a:rPr lang="ko-KR" altLang="en-US" sz="2000" dirty="0">
                <a:solidFill>
                  <a:srgbClr val="FFFFFF"/>
                </a:solidFill>
              </a:rPr>
              <a:t> 사용하여 측정 지표</a:t>
            </a:r>
            <a:r>
              <a:rPr lang="en-US" altLang="ko-KR" sz="2000" dirty="0">
                <a:solidFill>
                  <a:srgbClr val="FFFFFF"/>
                </a:solidFill>
              </a:rPr>
              <a:t>, </a:t>
            </a:r>
            <a:r>
              <a:rPr lang="ko-KR" altLang="en-US" sz="2000" dirty="0">
                <a:solidFill>
                  <a:srgbClr val="FFFFFF"/>
                </a:solidFill>
              </a:rPr>
              <a:t>활성화 출력의 히스토그램</a:t>
            </a:r>
            <a:r>
              <a:rPr lang="en-US" altLang="ko-KR" sz="2000" dirty="0">
                <a:solidFill>
                  <a:srgbClr val="FFFFFF"/>
                </a:solidFill>
              </a:rPr>
              <a:t>, </a:t>
            </a:r>
            <a:r>
              <a:rPr lang="ko-KR" altLang="en-US" sz="2000" dirty="0" err="1">
                <a:solidFill>
                  <a:srgbClr val="FFFFFF"/>
                </a:solidFill>
              </a:rPr>
              <a:t>임베딩</a:t>
            </a:r>
            <a:r>
              <a:rPr lang="ko-KR" altLang="en-US" sz="2000" dirty="0">
                <a:solidFill>
                  <a:srgbClr val="FFFFFF"/>
                </a:solidFill>
              </a:rPr>
              <a:t> 공간을 </a:t>
            </a:r>
            <a:r>
              <a:rPr lang="ko-KR" altLang="en-US" sz="2000" dirty="0" err="1">
                <a:solidFill>
                  <a:srgbClr val="FFFFFF"/>
                </a:solidFill>
              </a:rPr>
              <a:t>시각화함</a:t>
            </a:r>
            <a:endParaRPr lang="en-US" altLang="ko-KR" sz="2000" dirty="0">
              <a:solidFill>
                <a:srgbClr val="FFFFFF"/>
              </a:solidFill>
            </a:endParaRPr>
          </a:p>
          <a:p>
            <a:pPr marL="457200" indent="-457200">
              <a:buClr>
                <a:schemeClr val="bg1"/>
              </a:buClr>
              <a:buFont typeface="Arial" panose="020B0604020202020204" pitchFamily="34" charset="0"/>
              <a:buChar char="•"/>
            </a:pPr>
            <a:endParaRPr lang="en-US" altLang="ko-KR" sz="2000" dirty="0">
              <a:solidFill>
                <a:srgbClr val="FFFFFF"/>
              </a:solidFill>
            </a:endParaRPr>
          </a:p>
          <a:p>
            <a:pPr marL="457200" indent="-457200">
              <a:buClr>
                <a:schemeClr val="bg1"/>
              </a:buClr>
              <a:buFont typeface="Arial" panose="020B0604020202020204" pitchFamily="34" charset="0"/>
              <a:buChar char="•"/>
            </a:pPr>
            <a:r>
              <a:rPr lang="ko-KR" altLang="en-US" sz="2000" dirty="0">
                <a:solidFill>
                  <a:srgbClr val="FFFFFF"/>
                </a:solidFill>
              </a:rPr>
              <a:t>배치정규화</a:t>
            </a:r>
            <a:r>
              <a:rPr lang="en-US" altLang="ko-KR" sz="2000" dirty="0">
                <a:solidFill>
                  <a:srgbClr val="FFFFFF"/>
                </a:solidFill>
              </a:rPr>
              <a:t>, </a:t>
            </a:r>
            <a:r>
              <a:rPr lang="ko-KR" altLang="en-US" sz="2000" dirty="0" err="1">
                <a:solidFill>
                  <a:srgbClr val="FFFFFF"/>
                </a:solidFill>
              </a:rPr>
              <a:t>깊이별</a:t>
            </a:r>
            <a:r>
              <a:rPr lang="ko-KR" altLang="en-US" sz="2000" dirty="0">
                <a:solidFill>
                  <a:srgbClr val="FFFFFF"/>
                </a:solidFill>
              </a:rPr>
              <a:t> 분리 </a:t>
            </a:r>
            <a:r>
              <a:rPr lang="ko-KR" altLang="en-US" sz="2000" dirty="0" err="1">
                <a:solidFill>
                  <a:srgbClr val="FFFFFF"/>
                </a:solidFill>
              </a:rPr>
              <a:t>합성곱</a:t>
            </a:r>
            <a:r>
              <a:rPr lang="en-US" altLang="ko-KR" sz="2000" dirty="0">
                <a:solidFill>
                  <a:srgbClr val="FFFFFF"/>
                </a:solidFill>
              </a:rPr>
              <a:t>, </a:t>
            </a:r>
            <a:r>
              <a:rPr lang="ko-KR" altLang="en-US" sz="2000" dirty="0" err="1">
                <a:solidFill>
                  <a:srgbClr val="FFFFFF"/>
                </a:solidFill>
              </a:rPr>
              <a:t>잔차연결</a:t>
            </a:r>
            <a:endParaRPr lang="en-US" altLang="ko-KR" sz="2000" dirty="0">
              <a:solidFill>
                <a:srgbClr val="FFFFFF"/>
              </a:solidFill>
            </a:endParaRPr>
          </a:p>
          <a:p>
            <a:pPr marL="457200" indent="-457200">
              <a:buClr>
                <a:schemeClr val="bg1"/>
              </a:buClr>
              <a:buFont typeface="Arial" panose="020B0604020202020204" pitchFamily="34" charset="0"/>
              <a:buChar char="•"/>
            </a:pPr>
            <a:endParaRPr lang="en-US" altLang="ko-KR" sz="2000" dirty="0">
              <a:solidFill>
                <a:srgbClr val="FFFFFF"/>
              </a:solidFill>
            </a:endParaRPr>
          </a:p>
          <a:p>
            <a:pPr marL="457200" indent="-457200">
              <a:buClr>
                <a:schemeClr val="bg1"/>
              </a:buClr>
              <a:buFont typeface="Arial" panose="020B0604020202020204" pitchFamily="34" charset="0"/>
              <a:buChar char="•"/>
            </a:pPr>
            <a:r>
              <a:rPr lang="ko-KR" altLang="en-US" sz="2000" dirty="0" err="1">
                <a:solidFill>
                  <a:srgbClr val="FFFFFF"/>
                </a:solidFill>
              </a:rPr>
              <a:t>하이퍼파라미터</a:t>
            </a:r>
            <a:r>
              <a:rPr lang="ko-KR" altLang="en-US" sz="2000" dirty="0">
                <a:solidFill>
                  <a:srgbClr val="FFFFFF"/>
                </a:solidFill>
              </a:rPr>
              <a:t>  최적화와 모델 앙상블을 사용하는 이유</a:t>
            </a:r>
            <a:endParaRPr lang="en-US" altLang="ko-KR" sz="2000" dirty="0">
              <a:solidFill>
                <a:srgbClr val="FFFFFF"/>
              </a:solidFill>
            </a:endParaRPr>
          </a:p>
          <a:p>
            <a:pPr marL="457200" indent="-457200">
              <a:buClr>
                <a:schemeClr val="bg1"/>
              </a:buClr>
              <a:buFont typeface="Arial" panose="020B0604020202020204" pitchFamily="34" charset="0"/>
              <a:buChar char="•"/>
            </a:pPr>
            <a:endParaRPr lang="en-US" altLang="ko-KR" sz="2000" dirty="0">
              <a:solidFill>
                <a:srgbClr val="FFFFFF"/>
              </a:solidFill>
            </a:endParaRPr>
          </a:p>
          <a:p>
            <a:pPr marL="457200" indent="-457200">
              <a:buClr>
                <a:schemeClr val="accent6"/>
              </a:buClr>
              <a:buFont typeface="Wingdings" panose="05000000000000000000" pitchFamily="2" charset="2"/>
              <a:buChar char="v"/>
            </a:pPr>
            <a:r>
              <a:rPr lang="ko-KR" altLang="en-US" sz="2000" dirty="0">
                <a:solidFill>
                  <a:schemeClr val="accent6"/>
                </a:solidFill>
              </a:rPr>
              <a:t>새로운 도구를 활용하면 실전 문제에 </a:t>
            </a:r>
            <a:r>
              <a:rPr lang="ko-KR" altLang="en-US" sz="2000" dirty="0" err="1">
                <a:solidFill>
                  <a:schemeClr val="accent6"/>
                </a:solidFill>
              </a:rPr>
              <a:t>딥러닝을</a:t>
            </a:r>
            <a:r>
              <a:rPr lang="ko-KR" altLang="en-US" sz="2000" dirty="0">
                <a:solidFill>
                  <a:schemeClr val="accent6"/>
                </a:solidFill>
              </a:rPr>
              <a:t> 더 잘 적용하고 경쟁력 높은 딥러닝 모델을 만들 수 있음</a:t>
            </a:r>
            <a:endParaRPr lang="en-US" altLang="ko-KR" sz="2000" dirty="0">
              <a:solidFill>
                <a:schemeClr val="accent6"/>
              </a:solidFill>
            </a:endParaRPr>
          </a:p>
          <a:p>
            <a:pPr marL="457200" indent="-457200">
              <a:buClr>
                <a:schemeClr val="bg1"/>
              </a:buClr>
              <a:buFont typeface="Arial" panose="020B0604020202020204" pitchFamily="34" charset="0"/>
              <a:buChar char="•"/>
            </a:pPr>
            <a:endParaRPr lang="en-US" altLang="ko-KR" sz="1800" dirty="0">
              <a:solidFill>
                <a:srgbClr val="FFFFFF"/>
              </a:solidFill>
            </a:endParaRPr>
          </a:p>
          <a:p>
            <a:pPr marL="457200" indent="-457200">
              <a:buClr>
                <a:schemeClr val="bg1"/>
              </a:buClr>
              <a:buFont typeface="Arial" panose="020B0604020202020204" pitchFamily="34" charset="0"/>
              <a:buChar char="•"/>
            </a:pPr>
            <a:endParaRPr lang="en-US" altLang="ko-KR" sz="1800" dirty="0">
              <a:solidFill>
                <a:srgbClr val="FFFFFF"/>
              </a:solidFill>
            </a:endParaRPr>
          </a:p>
        </p:txBody>
      </p:sp>
    </p:spTree>
    <p:extLst>
      <p:ext uri="{BB962C8B-B14F-4D97-AF65-F5344CB8AC3E}">
        <p14:creationId xmlns:p14="http://schemas.microsoft.com/office/powerpoint/2010/main" val="25121289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3984210" y="1677250"/>
            <a:ext cx="515979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KR" sz="3000" b="1" dirty="0"/>
              <a:t>8</a:t>
            </a:r>
            <a:r>
              <a:rPr lang="ko-KR" altLang="en-US" sz="3000" b="1" dirty="0"/>
              <a:t>장</a:t>
            </a:r>
            <a:r>
              <a:rPr lang="en-US" altLang="ko-KR" sz="3000" b="1" dirty="0"/>
              <a:t>. </a:t>
            </a:r>
            <a:r>
              <a:rPr lang="ko-KR" altLang="en-US" sz="3000" b="1" dirty="0"/>
              <a:t>생성 모델을 위한 딥러닝</a:t>
            </a:r>
            <a:endParaRPr sz="3000" b="1" dirty="0"/>
          </a:p>
        </p:txBody>
      </p:sp>
      <p:sp>
        <p:nvSpPr>
          <p:cNvPr id="259" name="Google Shape;259;p22"/>
          <p:cNvSpPr txBox="1">
            <a:spLocks noGrp="1"/>
          </p:cNvSpPr>
          <p:nvPr>
            <p:ph type="subTitle" idx="1"/>
          </p:nvPr>
        </p:nvSpPr>
        <p:spPr>
          <a:xfrm>
            <a:off x="4670323" y="2571750"/>
            <a:ext cx="3680877" cy="15951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300" dirty="0"/>
              <a:t>8.1 LSTM</a:t>
            </a:r>
            <a:r>
              <a:rPr lang="ko-KR" altLang="en-US" sz="1300" dirty="0"/>
              <a:t>으로 텍스트 생성하기</a:t>
            </a:r>
            <a:endParaRPr lang="en-US" altLang="ko-KR" sz="1300" dirty="0"/>
          </a:p>
          <a:p>
            <a:pPr marL="0" lvl="0" indent="0" algn="l" rtl="0">
              <a:spcBef>
                <a:spcPts val="0"/>
              </a:spcBef>
              <a:spcAft>
                <a:spcPts val="0"/>
              </a:spcAft>
              <a:buClr>
                <a:schemeClr val="dk1"/>
              </a:buClr>
              <a:buSzPts val="1100"/>
              <a:buFont typeface="Arial"/>
              <a:buNone/>
            </a:pPr>
            <a:r>
              <a:rPr lang="en-US" altLang="ko-KR" sz="1300" dirty="0"/>
              <a:t>8.2 </a:t>
            </a:r>
            <a:r>
              <a:rPr lang="ko-KR" altLang="en-US" sz="1300" dirty="0" err="1"/>
              <a:t>딥드림</a:t>
            </a:r>
            <a:endParaRPr lang="en-US" altLang="ko-KR" sz="1300" dirty="0"/>
          </a:p>
          <a:p>
            <a:pPr marL="0" lvl="0" indent="0" algn="l" rtl="0">
              <a:spcBef>
                <a:spcPts val="0"/>
              </a:spcBef>
              <a:spcAft>
                <a:spcPts val="0"/>
              </a:spcAft>
              <a:buClr>
                <a:schemeClr val="dk1"/>
              </a:buClr>
              <a:buSzPts val="1100"/>
              <a:buFont typeface="Arial"/>
              <a:buNone/>
            </a:pPr>
            <a:r>
              <a:rPr lang="en-US" altLang="ko-KR" sz="1300" dirty="0"/>
              <a:t>8.3 </a:t>
            </a:r>
            <a:r>
              <a:rPr lang="ko-KR" altLang="en-US" sz="1300" dirty="0" err="1"/>
              <a:t>뉴럴</a:t>
            </a:r>
            <a:r>
              <a:rPr lang="ko-KR" altLang="en-US" sz="1300" dirty="0"/>
              <a:t> 스타일 트랜스퍼</a:t>
            </a:r>
            <a:endParaRPr lang="en-US" altLang="ko-KR" sz="1300" dirty="0"/>
          </a:p>
          <a:p>
            <a:pPr marL="0" lvl="0" indent="0" algn="l" rtl="0">
              <a:spcBef>
                <a:spcPts val="0"/>
              </a:spcBef>
              <a:spcAft>
                <a:spcPts val="0"/>
              </a:spcAft>
              <a:buClr>
                <a:schemeClr val="dk1"/>
              </a:buClr>
              <a:buSzPts val="1100"/>
              <a:buFont typeface="Arial"/>
              <a:buNone/>
            </a:pPr>
            <a:r>
              <a:rPr lang="en-US" altLang="ko-KR" sz="1300" dirty="0"/>
              <a:t>8.4 </a:t>
            </a:r>
            <a:r>
              <a:rPr lang="ko-KR" altLang="en-US" sz="1300" dirty="0"/>
              <a:t>변이형 </a:t>
            </a:r>
            <a:r>
              <a:rPr lang="ko-KR" altLang="en-US" sz="1300" dirty="0" err="1"/>
              <a:t>오토인코더를</a:t>
            </a:r>
            <a:r>
              <a:rPr lang="ko-KR" altLang="en-US" sz="1300" dirty="0"/>
              <a:t> 사용한 이미지 생성</a:t>
            </a:r>
            <a:endParaRPr lang="en-US" altLang="ko-KR" sz="1300" dirty="0"/>
          </a:p>
          <a:p>
            <a:pPr marL="0" lvl="0" indent="0" algn="l" rtl="0">
              <a:spcBef>
                <a:spcPts val="0"/>
              </a:spcBef>
              <a:spcAft>
                <a:spcPts val="0"/>
              </a:spcAft>
              <a:buClr>
                <a:schemeClr val="dk1"/>
              </a:buClr>
              <a:buSzPts val="1100"/>
              <a:buFont typeface="Arial"/>
              <a:buNone/>
            </a:pPr>
            <a:r>
              <a:rPr lang="en-US" altLang="ko-KR" sz="1300" dirty="0"/>
              <a:t>8.5 </a:t>
            </a:r>
            <a:r>
              <a:rPr lang="ko-KR" altLang="en-US" sz="1300" dirty="0"/>
              <a:t>적대적 생성 신경망 소개</a:t>
            </a:r>
            <a:endParaRPr lang="en-US" altLang="ko-KR" sz="1300" dirty="0"/>
          </a:p>
          <a:p>
            <a:pPr marL="0" lvl="0" indent="0" algn="l" rtl="0">
              <a:spcBef>
                <a:spcPts val="0"/>
              </a:spcBef>
              <a:spcAft>
                <a:spcPts val="0"/>
              </a:spcAft>
              <a:buClr>
                <a:schemeClr val="dk1"/>
              </a:buClr>
              <a:buSzPts val="1100"/>
              <a:buFont typeface="Arial"/>
              <a:buNone/>
            </a:pPr>
            <a:r>
              <a:rPr lang="en-US" altLang="ko-KR" sz="1300" dirty="0"/>
              <a:t>8.6 </a:t>
            </a:r>
            <a:r>
              <a:rPr lang="ko-KR" altLang="en-US" sz="1300" dirty="0"/>
              <a:t>요약</a:t>
            </a:r>
            <a:endParaRPr sz="1300" dirty="0"/>
          </a:p>
          <a:p>
            <a:pPr marL="0" lvl="0" indent="0" algn="l" rtl="0">
              <a:spcBef>
                <a:spcPts val="0"/>
              </a:spcBef>
              <a:spcAft>
                <a:spcPts val="0"/>
              </a:spcAft>
              <a:buNone/>
            </a:pPr>
            <a:endParaRPr sz="1300" dirty="0"/>
          </a:p>
        </p:txBody>
      </p:sp>
      <p:cxnSp>
        <p:nvCxnSpPr>
          <p:cNvPr id="260" name="Google Shape;260;p22"/>
          <p:cNvCxnSpPr>
            <a:cxnSpLocks/>
          </p:cNvCxnSpPr>
          <p:nvPr/>
        </p:nvCxnSpPr>
        <p:spPr>
          <a:xfrm>
            <a:off x="3984210" y="2283850"/>
            <a:ext cx="5434015" cy="0"/>
          </a:xfrm>
          <a:prstGeom prst="straightConnector1">
            <a:avLst/>
          </a:prstGeom>
          <a:noFill/>
          <a:ln w="9525" cap="flat" cmpd="sng">
            <a:solidFill>
              <a:schemeClr val="accent1"/>
            </a:solidFill>
            <a:prstDash val="solid"/>
            <a:round/>
            <a:headEnd type="none" w="med" len="med"/>
            <a:tailEnd type="none" w="med" len="med"/>
          </a:ln>
        </p:spPr>
      </p:cxnSp>
      <p:grpSp>
        <p:nvGrpSpPr>
          <p:cNvPr id="261" name="Google Shape;261;p22"/>
          <p:cNvGrpSpPr/>
          <p:nvPr/>
        </p:nvGrpSpPr>
        <p:grpSpPr>
          <a:xfrm>
            <a:off x="1110251" y="1395327"/>
            <a:ext cx="2342144" cy="1664528"/>
            <a:chOff x="160325" y="221250"/>
            <a:chExt cx="7199950" cy="5116900"/>
          </a:xfrm>
        </p:grpSpPr>
        <p:sp>
          <p:nvSpPr>
            <p:cNvPr id="262" name="Google Shape;262;p22"/>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2"/>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48FFD5"/>
                </a:solidFill>
                <a:latin typeface="Impact"/>
                <a:ea typeface="Impact"/>
                <a:cs typeface="Impact"/>
                <a:sym typeface="Impact"/>
              </a:rPr>
              <a:t>A</a:t>
            </a:r>
            <a:r>
              <a:rPr lang="ko-KR" altLang="en-US" dirty="0">
                <a:solidFill>
                  <a:srgbClr val="48FFD5"/>
                </a:solidFill>
                <a:latin typeface="Impact"/>
                <a:ea typeface="Impact"/>
                <a:cs typeface="Impact"/>
                <a:sym typeface="Impact"/>
              </a:rPr>
              <a:t>팀</a:t>
            </a:r>
            <a:endParaRPr dirty="0">
              <a:solidFill>
                <a:srgbClr val="48FFD5"/>
              </a:solidFill>
              <a:latin typeface="Impact"/>
              <a:ea typeface="Impact"/>
              <a:cs typeface="Impact"/>
              <a:sym typeface="Impact"/>
            </a:endParaRPr>
          </a:p>
        </p:txBody>
      </p:sp>
    </p:spTree>
    <p:extLst>
      <p:ext uri="{BB962C8B-B14F-4D97-AF65-F5344CB8AC3E}">
        <p14:creationId xmlns:p14="http://schemas.microsoft.com/office/powerpoint/2010/main" val="3599396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t>Sequential </a:t>
            </a:r>
            <a:r>
              <a:rPr lang="ko-KR" altLang="en-US" sz="3000" dirty="0"/>
              <a:t>모델</a:t>
            </a:r>
            <a:endParaRPr sz="3000" dirty="0"/>
          </a:p>
        </p:txBody>
      </p:sp>
      <p:sp>
        <p:nvSpPr>
          <p:cNvPr id="259" name="Google Shape;259;p22"/>
          <p:cNvSpPr txBox="1">
            <a:spLocks noGrp="1"/>
          </p:cNvSpPr>
          <p:nvPr>
            <p:ph type="subTitle" idx="1"/>
          </p:nvPr>
        </p:nvSpPr>
        <p:spPr>
          <a:xfrm>
            <a:off x="4914632" y="2571750"/>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pPr>
            <a:r>
              <a:rPr lang="en-US" altLang="ko-KR" dirty="0">
                <a:solidFill>
                  <a:schemeClr val="bg1"/>
                </a:solidFill>
              </a:rPr>
              <a:t>1. </a:t>
            </a:r>
            <a:r>
              <a:rPr lang="ko-KR" altLang="en-US" dirty="0">
                <a:solidFill>
                  <a:schemeClr val="bg1"/>
                </a:solidFill>
              </a:rPr>
              <a:t>입력과 출력이 각각 하나라고 가정</a:t>
            </a:r>
            <a:endParaRPr lang="en-US" altLang="ko-KR" dirty="0">
              <a:solidFill>
                <a:schemeClr val="bg1"/>
              </a:solidFill>
            </a:endParaRPr>
          </a:p>
          <a:p>
            <a:pPr marL="0" lvl="0" indent="0" algn="l" rtl="0">
              <a:spcBef>
                <a:spcPts val="0"/>
              </a:spcBef>
              <a:spcAft>
                <a:spcPts val="0"/>
              </a:spcAft>
              <a:buClr>
                <a:schemeClr val="dk1"/>
              </a:buClr>
              <a:buSzPts val="1100"/>
            </a:pPr>
            <a:r>
              <a:rPr lang="en-US" altLang="ko-KR" dirty="0"/>
              <a:t>2. </a:t>
            </a:r>
            <a:r>
              <a:rPr lang="ko-KR" altLang="en-US" dirty="0"/>
              <a:t>층을 차례대로 쌓아 구성</a:t>
            </a:r>
            <a:endParaRPr dirty="0"/>
          </a:p>
        </p:txBody>
      </p:sp>
      <p:cxnSp>
        <p:nvCxnSpPr>
          <p:cNvPr id="260" name="Google Shape;260;p22"/>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7" name="그룹 266">
            <a:extLst>
              <a:ext uri="{FF2B5EF4-FFF2-40B4-BE49-F238E27FC236}">
                <a16:creationId xmlns:a16="http://schemas.microsoft.com/office/drawing/2014/main" id="{687E198F-693F-403A-AC51-8516BC39A371}"/>
              </a:ext>
            </a:extLst>
          </p:cNvPr>
          <p:cNvGrpSpPr/>
          <p:nvPr/>
        </p:nvGrpSpPr>
        <p:grpSpPr>
          <a:xfrm>
            <a:off x="1216404" y="753762"/>
            <a:ext cx="2608976" cy="3576680"/>
            <a:chOff x="1216404" y="753762"/>
            <a:chExt cx="2608976" cy="3576680"/>
          </a:xfrm>
        </p:grpSpPr>
        <p:sp>
          <p:nvSpPr>
            <p:cNvPr id="6" name="직사각형 5">
              <a:extLst>
                <a:ext uri="{FF2B5EF4-FFF2-40B4-BE49-F238E27FC236}">
                  <a16:creationId xmlns:a16="http://schemas.microsoft.com/office/drawing/2014/main" id="{FF2138A1-1EC0-4C2F-A4FB-18A172894BE7}"/>
                </a:ext>
              </a:extLst>
            </p:cNvPr>
            <p:cNvSpPr/>
            <p:nvPr/>
          </p:nvSpPr>
          <p:spPr>
            <a:xfrm>
              <a:off x="1216404" y="1359017"/>
              <a:ext cx="2608976" cy="238247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C71230D-B4DA-424F-BF88-C0EE6A3B8ABE}"/>
                </a:ext>
              </a:extLst>
            </p:cNvPr>
            <p:cNvSpPr/>
            <p:nvPr/>
          </p:nvSpPr>
          <p:spPr>
            <a:xfrm>
              <a:off x="1368804" y="2283850"/>
              <a:ext cx="2305574" cy="51033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층</a:t>
              </a:r>
            </a:p>
          </p:txBody>
        </p:sp>
        <p:sp>
          <p:nvSpPr>
            <p:cNvPr id="17" name="직사각형 16">
              <a:extLst>
                <a:ext uri="{FF2B5EF4-FFF2-40B4-BE49-F238E27FC236}">
                  <a16:creationId xmlns:a16="http://schemas.microsoft.com/office/drawing/2014/main" id="{3BCB9CDC-EB35-45FA-A069-AD4BFE681652}"/>
                </a:ext>
              </a:extLst>
            </p:cNvPr>
            <p:cNvSpPr/>
            <p:nvPr/>
          </p:nvSpPr>
          <p:spPr>
            <a:xfrm>
              <a:off x="1368804" y="3002005"/>
              <a:ext cx="2305574" cy="51033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층</a:t>
              </a:r>
            </a:p>
          </p:txBody>
        </p:sp>
        <p:sp>
          <p:nvSpPr>
            <p:cNvPr id="18" name="직사각형 17">
              <a:extLst>
                <a:ext uri="{FF2B5EF4-FFF2-40B4-BE49-F238E27FC236}">
                  <a16:creationId xmlns:a16="http://schemas.microsoft.com/office/drawing/2014/main" id="{B70821A8-596F-44CF-ACE5-A8EF901BF7FF}"/>
                </a:ext>
              </a:extLst>
            </p:cNvPr>
            <p:cNvSpPr/>
            <p:nvPr/>
          </p:nvSpPr>
          <p:spPr>
            <a:xfrm>
              <a:off x="1368105" y="1563643"/>
              <a:ext cx="2305574" cy="51033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층</a:t>
              </a:r>
            </a:p>
          </p:txBody>
        </p:sp>
        <p:cxnSp>
          <p:nvCxnSpPr>
            <p:cNvPr id="8" name="연결선: 꺾임 7">
              <a:extLst>
                <a:ext uri="{FF2B5EF4-FFF2-40B4-BE49-F238E27FC236}">
                  <a16:creationId xmlns:a16="http://schemas.microsoft.com/office/drawing/2014/main" id="{7D90D4B3-2BC3-457E-B7E7-EF1040169B5B}"/>
                </a:ext>
              </a:extLst>
            </p:cNvPr>
            <p:cNvCxnSpPr>
              <a:cxnSpLocks/>
            </p:cNvCxnSpPr>
            <p:nvPr/>
          </p:nvCxnSpPr>
          <p:spPr>
            <a:xfrm rot="5400000" flipH="1" flipV="1">
              <a:off x="2292383" y="3755467"/>
              <a:ext cx="486266" cy="2"/>
            </a:xfrm>
            <a:prstGeom prst="bentConnector3">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연결선: 꺾임 21">
              <a:extLst>
                <a:ext uri="{FF2B5EF4-FFF2-40B4-BE49-F238E27FC236}">
                  <a16:creationId xmlns:a16="http://schemas.microsoft.com/office/drawing/2014/main" id="{B9B77D70-7DC2-4E14-B429-6B9C3E5EED80}"/>
                </a:ext>
              </a:extLst>
            </p:cNvPr>
            <p:cNvCxnSpPr>
              <a:cxnSpLocks/>
              <a:stCxn id="17" idx="0"/>
            </p:cNvCxnSpPr>
            <p:nvPr/>
          </p:nvCxnSpPr>
          <p:spPr>
            <a:xfrm rot="5400000" flipH="1" flipV="1">
              <a:off x="2409522" y="2882974"/>
              <a:ext cx="231100" cy="6963"/>
            </a:xfrm>
            <a:prstGeom prst="bentConnector3">
              <a:avLst>
                <a:gd name="adj1" fmla="val 540"/>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연결선: 꺾임 22">
              <a:extLst>
                <a:ext uri="{FF2B5EF4-FFF2-40B4-BE49-F238E27FC236}">
                  <a16:creationId xmlns:a16="http://schemas.microsoft.com/office/drawing/2014/main" id="{F1E09580-DC24-43F9-96B7-15CDA1A07327}"/>
                </a:ext>
              </a:extLst>
            </p:cNvPr>
            <p:cNvCxnSpPr>
              <a:cxnSpLocks/>
              <a:stCxn id="16" idx="0"/>
              <a:endCxn id="18" idx="2"/>
            </p:cNvCxnSpPr>
            <p:nvPr/>
          </p:nvCxnSpPr>
          <p:spPr>
            <a:xfrm rot="16200000" flipV="1">
              <a:off x="2416304" y="2178562"/>
              <a:ext cx="209877" cy="699"/>
            </a:xfrm>
            <a:prstGeom prst="bentConnector3">
              <a:avLst>
                <a:gd name="adj1" fmla="val 50000"/>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연결선: 꺾임 23">
              <a:extLst>
                <a:ext uri="{FF2B5EF4-FFF2-40B4-BE49-F238E27FC236}">
                  <a16:creationId xmlns:a16="http://schemas.microsoft.com/office/drawing/2014/main" id="{45058A68-4194-443D-8794-8C5D26BEA883}"/>
                </a:ext>
              </a:extLst>
            </p:cNvPr>
            <p:cNvCxnSpPr>
              <a:cxnSpLocks/>
            </p:cNvCxnSpPr>
            <p:nvPr/>
          </p:nvCxnSpPr>
          <p:spPr>
            <a:xfrm rot="5400000" flipH="1" flipV="1">
              <a:off x="2292383" y="1322561"/>
              <a:ext cx="486266" cy="2"/>
            </a:xfrm>
            <a:prstGeom prst="bentConnector3">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D4B4985A-2EF8-42AF-9A58-A1E69D66C34B}"/>
                </a:ext>
              </a:extLst>
            </p:cNvPr>
            <p:cNvSpPr txBox="1"/>
            <p:nvPr/>
          </p:nvSpPr>
          <p:spPr>
            <a:xfrm>
              <a:off x="2261286" y="753762"/>
              <a:ext cx="549870" cy="307777"/>
            </a:xfrm>
            <a:prstGeom prst="rect">
              <a:avLst/>
            </a:prstGeom>
            <a:noFill/>
          </p:spPr>
          <p:txBody>
            <a:bodyPr wrap="square" rtlCol="0">
              <a:spAutoFit/>
            </a:bodyPr>
            <a:lstStyle/>
            <a:p>
              <a:r>
                <a:rPr lang="ko-KR" altLang="en-US" dirty="0">
                  <a:solidFill>
                    <a:schemeClr val="bg1"/>
                  </a:solidFill>
                </a:rPr>
                <a:t>출력</a:t>
              </a:r>
            </a:p>
          </p:txBody>
        </p:sp>
        <p:sp>
          <p:nvSpPr>
            <p:cNvPr id="44" name="TextBox 43">
              <a:extLst>
                <a:ext uri="{FF2B5EF4-FFF2-40B4-BE49-F238E27FC236}">
                  <a16:creationId xmlns:a16="http://schemas.microsoft.com/office/drawing/2014/main" id="{BE92C58B-16F5-4135-96A1-CE2773AABAD6}"/>
                </a:ext>
              </a:extLst>
            </p:cNvPr>
            <p:cNvSpPr txBox="1"/>
            <p:nvPr/>
          </p:nvSpPr>
          <p:spPr>
            <a:xfrm>
              <a:off x="2261286" y="4022665"/>
              <a:ext cx="549870" cy="307777"/>
            </a:xfrm>
            <a:prstGeom prst="rect">
              <a:avLst/>
            </a:prstGeom>
            <a:noFill/>
          </p:spPr>
          <p:txBody>
            <a:bodyPr wrap="square" rtlCol="0">
              <a:spAutoFit/>
            </a:bodyPr>
            <a:lstStyle/>
            <a:p>
              <a:r>
                <a:rPr lang="ko-KR" altLang="en-US">
                  <a:solidFill>
                    <a:schemeClr val="bg1"/>
                  </a:solidFill>
                </a:rPr>
                <a:t>입력</a:t>
              </a:r>
              <a:endParaRPr lang="ko-KR" altLang="en-US" dirty="0">
                <a:solidFill>
                  <a:schemeClr val="bg1"/>
                </a:solidFill>
              </a:endParaRPr>
            </a:p>
          </p:txBody>
        </p:sp>
      </p:grpSp>
      <p:sp>
        <p:nvSpPr>
          <p:cNvPr id="268" name="TextBox 267">
            <a:extLst>
              <a:ext uri="{FF2B5EF4-FFF2-40B4-BE49-F238E27FC236}">
                <a16:creationId xmlns:a16="http://schemas.microsoft.com/office/drawing/2014/main" id="{A5498062-BACF-4972-8F10-48C2A243420E}"/>
              </a:ext>
            </a:extLst>
          </p:cNvPr>
          <p:cNvSpPr txBox="1"/>
          <p:nvPr/>
        </p:nvSpPr>
        <p:spPr>
          <a:xfrm>
            <a:off x="5060138" y="3135086"/>
            <a:ext cx="3135086" cy="307777"/>
          </a:xfrm>
          <a:prstGeom prst="rect">
            <a:avLst/>
          </a:prstGeom>
          <a:noFill/>
        </p:spPr>
        <p:txBody>
          <a:bodyPr wrap="square" rtlCol="0">
            <a:spAutoFit/>
          </a:bodyPr>
          <a:lstStyle/>
          <a:p>
            <a:r>
              <a:rPr lang="ko-KR" altLang="en-US" dirty="0">
                <a:solidFill>
                  <a:srgbClr val="FF0000"/>
                </a:solidFill>
              </a:rPr>
              <a:t>일부 네트워크에서는 적절하지 않음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500"/>
                                        <p:tgtEl>
                                          <p:spTgt spid="2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8"/>
                                        </p:tgtEl>
                                        <p:attrNameLst>
                                          <p:attrName>style.visibility</p:attrName>
                                        </p:attrNameLst>
                                      </p:cBhvr>
                                      <p:to>
                                        <p:strVal val="visible"/>
                                      </p:to>
                                    </p:set>
                                    <p:animEffect transition="in" filter="fade">
                                      <p:cBhvr>
                                        <p:cTn id="12"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0EA6F623-876E-4568-9B98-104DDB849D49}"/>
              </a:ext>
            </a:extLst>
          </p:cNvPr>
          <p:cNvSpPr>
            <a:spLocks noGrp="1"/>
          </p:cNvSpPr>
          <p:nvPr>
            <p:ph type="ctrTitle" idx="4"/>
          </p:nvPr>
        </p:nvSpPr>
        <p:spPr>
          <a:xfrm>
            <a:off x="329832" y="4905514"/>
            <a:ext cx="7833900" cy="606600"/>
          </a:xfrm>
        </p:spPr>
        <p:txBody>
          <a:bodyPr/>
          <a:lstStyle/>
          <a:p>
            <a:r>
              <a:rPr lang="en-US" altLang="ko-KR" dirty="0"/>
              <a:t>8.1 LSTM</a:t>
            </a:r>
            <a:r>
              <a:rPr lang="ko-KR" altLang="en-US" dirty="0"/>
              <a:t>으로 텍스트 생성하기</a:t>
            </a:r>
            <a:br>
              <a:rPr lang="en-US" altLang="ko-KR" dirty="0"/>
            </a:br>
            <a:br>
              <a:rPr lang="en-US" altLang="ko-KR" dirty="0"/>
            </a:br>
            <a:r>
              <a:rPr lang="ko-KR" altLang="en-US" sz="2000" dirty="0"/>
              <a:t>시퀀스 데이터를 어떻게 생각할까</a:t>
            </a:r>
            <a:r>
              <a:rPr lang="en-US" altLang="ko-KR" sz="2000" dirty="0"/>
              <a:t>?</a:t>
            </a:r>
            <a:br>
              <a:rPr lang="en-US" altLang="ko-KR" sz="2000" dirty="0"/>
            </a:br>
            <a:r>
              <a:rPr lang="ko-KR" altLang="en-US" sz="2000" dirty="0"/>
              <a:t>샘플링의 방법과 엔트로피</a:t>
            </a:r>
            <a:br>
              <a:rPr lang="en-US" altLang="ko-KR" sz="2000" dirty="0"/>
            </a:br>
            <a:r>
              <a:rPr lang="ko-KR" altLang="en-US" sz="2000" dirty="0"/>
              <a:t>글자 수준의 </a:t>
            </a:r>
            <a:r>
              <a:rPr lang="en-US" altLang="ko-KR" sz="2000" dirty="0"/>
              <a:t>LSTM </a:t>
            </a:r>
            <a:r>
              <a:rPr lang="ko-KR" altLang="en-US" sz="2000" dirty="0"/>
              <a:t>텍스트 생성 모델 구현</a:t>
            </a:r>
            <a:br>
              <a:rPr lang="en-US" altLang="ko-KR" sz="2000" dirty="0"/>
            </a:br>
            <a:r>
              <a:rPr lang="en-US" altLang="ko-KR" sz="1500" dirty="0"/>
              <a:t> - </a:t>
            </a:r>
            <a:r>
              <a:rPr lang="ko-KR" altLang="en-US" sz="1500" dirty="0"/>
              <a:t>데이터 </a:t>
            </a:r>
            <a:r>
              <a:rPr lang="ko-KR" altLang="en-US" sz="1500" dirty="0" err="1"/>
              <a:t>전처리</a:t>
            </a:r>
            <a:br>
              <a:rPr lang="en-US" altLang="ko-KR" sz="1500" dirty="0"/>
            </a:br>
            <a:r>
              <a:rPr lang="en-US" altLang="ko-KR" sz="1500" dirty="0"/>
              <a:t> - </a:t>
            </a:r>
            <a:r>
              <a:rPr lang="ko-KR" altLang="en-US" sz="1500" dirty="0"/>
              <a:t>네트워크 구성</a:t>
            </a:r>
            <a:br>
              <a:rPr lang="en-US" altLang="ko-KR" sz="1500" dirty="0"/>
            </a:br>
            <a:r>
              <a:rPr lang="en-US" altLang="ko-KR" sz="1500" dirty="0"/>
              <a:t> - </a:t>
            </a:r>
            <a:r>
              <a:rPr lang="ko-KR" altLang="en-US" sz="1500" dirty="0"/>
              <a:t>언어 모델 훈련과 샘플링</a:t>
            </a:r>
            <a:br>
              <a:rPr lang="en-US" altLang="ko-KR" sz="2000" dirty="0"/>
            </a:br>
            <a:br>
              <a:rPr lang="en-US" altLang="ko-KR" dirty="0"/>
            </a:br>
            <a:r>
              <a:rPr lang="en-US" altLang="ko-KR" dirty="0"/>
              <a:t>8.2 </a:t>
            </a:r>
            <a:r>
              <a:rPr lang="ko-KR" altLang="en-US" dirty="0" err="1"/>
              <a:t>딥드림</a:t>
            </a:r>
            <a:br>
              <a:rPr lang="en-US" altLang="ko-KR" dirty="0"/>
            </a:br>
            <a:br>
              <a:rPr lang="en-US" altLang="ko-KR" sz="2000" dirty="0"/>
            </a:br>
            <a:r>
              <a:rPr lang="ko-KR" altLang="en-US" sz="2000" dirty="0" err="1"/>
              <a:t>케라스</a:t>
            </a:r>
            <a:r>
              <a:rPr lang="ko-KR" altLang="en-US" sz="2000" dirty="0"/>
              <a:t> </a:t>
            </a:r>
            <a:r>
              <a:rPr lang="ko-KR" altLang="en-US" sz="2000" dirty="0" err="1"/>
              <a:t>딥드림</a:t>
            </a:r>
            <a:r>
              <a:rPr lang="ko-KR" altLang="en-US" sz="2000" dirty="0"/>
              <a:t> 구현</a:t>
            </a:r>
            <a:br>
              <a:rPr lang="en-US" altLang="ko-KR" dirty="0"/>
            </a:br>
            <a:br>
              <a:rPr lang="en-US" altLang="ko-KR" dirty="0"/>
            </a:br>
            <a:endParaRPr lang="ko-KR" altLang="en-US" dirty="0"/>
          </a:p>
        </p:txBody>
      </p:sp>
    </p:spTree>
    <p:extLst>
      <p:ext uri="{BB962C8B-B14F-4D97-AF65-F5344CB8AC3E}">
        <p14:creationId xmlns:p14="http://schemas.microsoft.com/office/powerpoint/2010/main" val="2970936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a:extLst>
              <a:ext uri="{FF2B5EF4-FFF2-40B4-BE49-F238E27FC236}">
                <a16:creationId xmlns:a16="http://schemas.microsoft.com/office/drawing/2014/main" id="{3067C0E2-677C-437F-BB57-E1225FC9F7BD}"/>
              </a:ext>
            </a:extLst>
          </p:cNvPr>
          <p:cNvSpPr>
            <a:spLocks noGrp="1"/>
          </p:cNvSpPr>
          <p:nvPr>
            <p:ph type="ctrTitle" idx="6"/>
          </p:nvPr>
        </p:nvSpPr>
        <p:spPr>
          <a:xfrm>
            <a:off x="295512" y="2096253"/>
            <a:ext cx="8520600" cy="606600"/>
          </a:xfrm>
        </p:spPr>
        <p:txBody>
          <a:bodyPr/>
          <a:lstStyle/>
          <a:p>
            <a:pPr algn="l"/>
            <a:r>
              <a:rPr lang="ko-KR" altLang="en-US" dirty="0"/>
              <a:t>시퀀스 데이터를 어떻게 생성할까</a:t>
            </a:r>
            <a:r>
              <a:rPr lang="en-US" altLang="ko-KR" dirty="0"/>
              <a:t>?</a:t>
            </a:r>
            <a:br>
              <a:rPr lang="en-US" altLang="ko-KR" dirty="0"/>
            </a:br>
            <a:br>
              <a:rPr lang="ko-KR" altLang="en-US" dirty="0"/>
            </a:br>
            <a:br>
              <a:rPr lang="en-US" altLang="ko-KR" dirty="0"/>
            </a:br>
            <a:r>
              <a:rPr lang="ko-KR" altLang="en-US" sz="1500" dirty="0"/>
              <a:t>이전 토큰을 입력으로 사용해서 시퀀스의 다음 토큰 예측 </a:t>
            </a:r>
            <a:br>
              <a:rPr lang="en-US" altLang="ko-KR" sz="1500" dirty="0"/>
            </a:br>
            <a:br>
              <a:rPr lang="en-US" altLang="ko-KR" sz="1500" dirty="0"/>
            </a:br>
            <a:r>
              <a:rPr lang="ko-KR" altLang="en-US" sz="1500" dirty="0"/>
              <a:t>언어 모델은 이전 토큰들이 주어졌을 때 다음 토큰의 확률을 모델링할 수 있는 네트워크</a:t>
            </a:r>
          </a:p>
        </p:txBody>
      </p:sp>
      <p:pic>
        <p:nvPicPr>
          <p:cNvPr id="10" name="그림 9" descr="텍스트, 영수증이(가) 표시된 사진&#10;&#10;자동 생성된 설명">
            <a:extLst>
              <a:ext uri="{FF2B5EF4-FFF2-40B4-BE49-F238E27FC236}">
                <a16:creationId xmlns:a16="http://schemas.microsoft.com/office/drawing/2014/main" id="{72D9ADB8-54EC-4686-8E96-BD0F46E5B392}"/>
              </a:ext>
            </a:extLst>
          </p:cNvPr>
          <p:cNvPicPr>
            <a:picLocks noChangeAspect="1"/>
          </p:cNvPicPr>
          <p:nvPr/>
        </p:nvPicPr>
        <p:blipFill>
          <a:blip r:embed="rId2"/>
          <a:stretch>
            <a:fillRect/>
          </a:stretch>
        </p:blipFill>
        <p:spPr>
          <a:xfrm>
            <a:off x="5144668" y="2854192"/>
            <a:ext cx="3671444" cy="1841763"/>
          </a:xfrm>
          <a:prstGeom prst="rect">
            <a:avLst/>
          </a:prstGeom>
        </p:spPr>
      </p:pic>
    </p:spTree>
    <p:extLst>
      <p:ext uri="{BB962C8B-B14F-4D97-AF65-F5344CB8AC3E}">
        <p14:creationId xmlns:p14="http://schemas.microsoft.com/office/powerpoint/2010/main" val="2364637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a:extLst>
              <a:ext uri="{FF2B5EF4-FFF2-40B4-BE49-F238E27FC236}">
                <a16:creationId xmlns:a16="http://schemas.microsoft.com/office/drawing/2014/main" id="{DE144868-D205-4E57-B5D6-A8841A4181FF}"/>
              </a:ext>
            </a:extLst>
          </p:cNvPr>
          <p:cNvSpPr>
            <a:spLocks noGrp="1"/>
          </p:cNvSpPr>
          <p:nvPr>
            <p:ph type="ctrTitle" idx="6"/>
          </p:nvPr>
        </p:nvSpPr>
        <p:spPr>
          <a:xfrm>
            <a:off x="444396" y="3746542"/>
            <a:ext cx="8520600" cy="606600"/>
          </a:xfrm>
        </p:spPr>
        <p:txBody>
          <a:bodyPr/>
          <a:lstStyle/>
          <a:p>
            <a:pPr algn="l"/>
            <a:r>
              <a:rPr lang="ko-KR" altLang="en-US" dirty="0"/>
              <a:t>샘플링의 방법과 엔트로피</a:t>
            </a:r>
            <a:br>
              <a:rPr lang="en-US" altLang="ko-KR" dirty="0"/>
            </a:br>
            <a:br>
              <a:rPr lang="en-US" altLang="ko-KR" dirty="0"/>
            </a:br>
            <a:r>
              <a:rPr lang="ko-KR" altLang="en-US" sz="2000" dirty="0"/>
              <a:t>탐욕적 샘플링 </a:t>
            </a:r>
            <a:r>
              <a:rPr lang="en-US" altLang="ko-KR" sz="2000" dirty="0"/>
              <a:t>-  </a:t>
            </a:r>
            <a:r>
              <a:rPr lang="ko-KR" altLang="en-US" sz="2000" dirty="0"/>
              <a:t>가장 높은 확률을 가진 글자 선택 가능</a:t>
            </a:r>
            <a:br>
              <a:rPr lang="en-US" altLang="ko-KR" dirty="0"/>
            </a:br>
            <a:r>
              <a:rPr lang="en-US" altLang="ko-KR" dirty="0"/>
              <a:t>	        </a:t>
            </a:r>
            <a:r>
              <a:rPr lang="en-US" altLang="ko-KR" sz="2000" dirty="0"/>
              <a:t>-  </a:t>
            </a:r>
            <a:r>
              <a:rPr lang="ko-KR" altLang="en-US" sz="2000" dirty="0"/>
              <a:t>반복적이고 예상 가능한 문자열을 생성</a:t>
            </a:r>
            <a:br>
              <a:rPr lang="en-US" altLang="ko-KR" sz="2000"/>
            </a:br>
            <a:br>
              <a:rPr lang="en-US" altLang="ko-KR" sz="2000" dirty="0"/>
            </a:br>
            <a:r>
              <a:rPr lang="ko-KR" altLang="en-US" sz="2000" dirty="0"/>
              <a:t>확률적 샘플링 </a:t>
            </a:r>
            <a:r>
              <a:rPr lang="en-US" altLang="ko-KR" sz="2000" dirty="0"/>
              <a:t>-  </a:t>
            </a:r>
            <a:r>
              <a:rPr lang="ko-KR" altLang="en-US" sz="2000" dirty="0"/>
              <a:t>무작위성을 주입한 샘플링</a:t>
            </a:r>
            <a:br>
              <a:rPr lang="en-US" altLang="ko-KR" sz="2000" dirty="0"/>
            </a:br>
            <a:r>
              <a:rPr lang="en-US" altLang="ko-KR" sz="2000" dirty="0"/>
              <a:t>                          -  </a:t>
            </a:r>
            <a:r>
              <a:rPr lang="ko-KR" altLang="en-US" sz="2000" dirty="0"/>
              <a:t>엔트로피의 값에 의해 창의적인 정도 결정</a:t>
            </a:r>
            <a:br>
              <a:rPr lang="en-US" altLang="ko-KR" sz="2000" dirty="0"/>
            </a:br>
            <a:br>
              <a:rPr lang="en-US" altLang="ko-KR" sz="2000" dirty="0"/>
            </a:br>
            <a:r>
              <a:rPr lang="ko-KR" altLang="en-US" sz="2000" dirty="0"/>
              <a:t>낮은 엔트로피 </a:t>
            </a:r>
            <a:r>
              <a:rPr lang="en-US" altLang="ko-KR" sz="2000" dirty="0"/>
              <a:t>: </a:t>
            </a:r>
            <a:r>
              <a:rPr lang="ko-KR" altLang="en-US" sz="2000" dirty="0"/>
              <a:t>예상 가능한</a:t>
            </a:r>
            <a:r>
              <a:rPr lang="en-US" altLang="ko-KR" sz="2000" dirty="0"/>
              <a:t>(</a:t>
            </a:r>
            <a:r>
              <a:rPr lang="ko-KR" altLang="en-US" sz="2000" dirty="0"/>
              <a:t>더 </a:t>
            </a:r>
            <a:r>
              <a:rPr lang="ko-KR" altLang="en-US" sz="2000" dirty="0" err="1"/>
              <a:t>실제같은</a:t>
            </a:r>
            <a:r>
              <a:rPr lang="en-US" altLang="ko-KR" sz="2000" dirty="0"/>
              <a:t>) </a:t>
            </a:r>
            <a:r>
              <a:rPr lang="ko-KR" altLang="en-US" sz="2000" dirty="0"/>
              <a:t>시퀀스 생성</a:t>
            </a:r>
            <a:br>
              <a:rPr lang="en-US" altLang="ko-KR" sz="2000" dirty="0"/>
            </a:br>
            <a:br>
              <a:rPr lang="en-US" altLang="ko-KR" sz="2000" dirty="0"/>
            </a:br>
            <a:r>
              <a:rPr lang="ko-KR" altLang="en-US" sz="2000" dirty="0"/>
              <a:t>높은 엔트로피 </a:t>
            </a:r>
            <a:r>
              <a:rPr lang="en-US" altLang="ko-KR" sz="2000" dirty="0"/>
              <a:t>: </a:t>
            </a:r>
            <a:r>
              <a:rPr lang="ko-KR" altLang="en-US" sz="2000" dirty="0"/>
              <a:t>흥미롭고 창의적인 시퀀스 생성</a:t>
            </a:r>
          </a:p>
        </p:txBody>
      </p:sp>
    </p:spTree>
    <p:extLst>
      <p:ext uri="{BB962C8B-B14F-4D97-AF65-F5344CB8AC3E}">
        <p14:creationId xmlns:p14="http://schemas.microsoft.com/office/powerpoint/2010/main" val="18263188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a:extLst>
              <a:ext uri="{FF2B5EF4-FFF2-40B4-BE49-F238E27FC236}">
                <a16:creationId xmlns:a16="http://schemas.microsoft.com/office/drawing/2014/main" id="{9C0F697A-7E86-4DCD-A6DD-7E1DD1F2E65F}"/>
              </a:ext>
            </a:extLst>
          </p:cNvPr>
          <p:cNvSpPr>
            <a:spLocks noGrp="1"/>
          </p:cNvSpPr>
          <p:nvPr>
            <p:ph type="ctrTitle" idx="6"/>
          </p:nvPr>
        </p:nvSpPr>
        <p:spPr>
          <a:xfrm>
            <a:off x="116236" y="3325640"/>
            <a:ext cx="8520600" cy="606600"/>
          </a:xfrm>
        </p:spPr>
        <p:txBody>
          <a:bodyPr/>
          <a:lstStyle/>
          <a:p>
            <a:pPr algn="l"/>
            <a:r>
              <a:rPr lang="ko-KR" altLang="en-US" sz="2500" dirty="0"/>
              <a:t>글자 수준의 </a:t>
            </a:r>
            <a:r>
              <a:rPr lang="en-US" altLang="ko-KR" sz="2500" dirty="0"/>
              <a:t>LSTM </a:t>
            </a:r>
            <a:r>
              <a:rPr lang="ko-KR" altLang="en-US" sz="2500" dirty="0"/>
              <a:t>텍스트 생성 모델 구현</a:t>
            </a:r>
            <a:br>
              <a:rPr lang="en-US" altLang="ko-KR" sz="2500" dirty="0"/>
            </a:br>
            <a:br>
              <a:rPr lang="en-US" altLang="ko-KR" sz="2500" dirty="0"/>
            </a:br>
            <a:r>
              <a:rPr lang="en-US" altLang="ko-KR" sz="2000" dirty="0"/>
              <a:t>1. </a:t>
            </a:r>
            <a:r>
              <a:rPr lang="ko-KR" altLang="en-US" sz="2000" dirty="0"/>
              <a:t>데이터 </a:t>
            </a:r>
            <a:r>
              <a:rPr lang="ko-KR" altLang="en-US" sz="2000" dirty="0" err="1"/>
              <a:t>전처리</a:t>
            </a:r>
            <a:br>
              <a:rPr lang="en-US" altLang="ko-KR" sz="2000" dirty="0"/>
            </a:br>
            <a:br>
              <a:rPr lang="en-US" altLang="ko-KR" sz="2000" dirty="0"/>
            </a:br>
            <a:br>
              <a:rPr lang="en-US" altLang="ko-KR" sz="2000" dirty="0"/>
            </a:br>
            <a:br>
              <a:rPr lang="en-US" altLang="ko-KR" sz="2000" dirty="0"/>
            </a:br>
            <a:br>
              <a:rPr lang="en-US" altLang="ko-KR" sz="2000" dirty="0"/>
            </a:br>
            <a:br>
              <a:rPr lang="en-US" altLang="ko-KR" sz="2000" dirty="0"/>
            </a:br>
            <a:br>
              <a:rPr lang="en-US" altLang="ko-KR" sz="2000" dirty="0"/>
            </a:br>
            <a:r>
              <a:rPr lang="ko-KR" altLang="en-US" sz="2000" dirty="0"/>
              <a:t>소문자로 바꾸는 과정</a:t>
            </a:r>
            <a:r>
              <a:rPr lang="en-US" altLang="ko-KR" sz="2000" dirty="0"/>
              <a:t>,</a:t>
            </a:r>
            <a:br>
              <a:rPr lang="en-US" altLang="ko-KR" sz="2000" dirty="0"/>
            </a:br>
            <a:r>
              <a:rPr lang="ko-KR" altLang="en-US" sz="2000" dirty="0"/>
              <a:t>글자 시퀀스 </a:t>
            </a:r>
            <a:r>
              <a:rPr lang="ko-KR" altLang="en-US" sz="2000" dirty="0" err="1"/>
              <a:t>백터화</a:t>
            </a:r>
            <a:r>
              <a:rPr lang="ko-KR" altLang="en-US" sz="2000" dirty="0"/>
              <a:t> 과정</a:t>
            </a:r>
          </a:p>
        </p:txBody>
      </p:sp>
      <p:pic>
        <p:nvPicPr>
          <p:cNvPr id="12" name="그림 11" descr="텍스트이(가) 표시된 사진&#10;&#10;자동 생성된 설명">
            <a:extLst>
              <a:ext uri="{FF2B5EF4-FFF2-40B4-BE49-F238E27FC236}">
                <a16:creationId xmlns:a16="http://schemas.microsoft.com/office/drawing/2014/main" id="{8B90E6C2-192B-4CB4-B299-AEE7028939FB}"/>
              </a:ext>
            </a:extLst>
          </p:cNvPr>
          <p:cNvPicPr>
            <a:picLocks noChangeAspect="1"/>
          </p:cNvPicPr>
          <p:nvPr/>
        </p:nvPicPr>
        <p:blipFill>
          <a:blip r:embed="rId2"/>
          <a:stretch>
            <a:fillRect/>
          </a:stretch>
        </p:blipFill>
        <p:spPr>
          <a:xfrm>
            <a:off x="116236" y="1698580"/>
            <a:ext cx="4136313" cy="1151088"/>
          </a:xfrm>
          <a:prstGeom prst="rect">
            <a:avLst/>
          </a:prstGeom>
        </p:spPr>
      </p:pic>
      <p:pic>
        <p:nvPicPr>
          <p:cNvPr id="14" name="그림 13" descr="텍스트이(가) 표시된 사진&#10;&#10;자동 생성된 설명">
            <a:extLst>
              <a:ext uri="{FF2B5EF4-FFF2-40B4-BE49-F238E27FC236}">
                <a16:creationId xmlns:a16="http://schemas.microsoft.com/office/drawing/2014/main" id="{F59302B3-1777-47B3-BF2F-44F35EC487B7}"/>
              </a:ext>
            </a:extLst>
          </p:cNvPr>
          <p:cNvPicPr>
            <a:picLocks noChangeAspect="1"/>
          </p:cNvPicPr>
          <p:nvPr/>
        </p:nvPicPr>
        <p:blipFill>
          <a:blip r:embed="rId3"/>
          <a:stretch>
            <a:fillRect/>
          </a:stretch>
        </p:blipFill>
        <p:spPr>
          <a:xfrm>
            <a:off x="4006313" y="1649632"/>
            <a:ext cx="5021451" cy="3352016"/>
          </a:xfrm>
          <a:prstGeom prst="rect">
            <a:avLst/>
          </a:prstGeom>
        </p:spPr>
      </p:pic>
    </p:spTree>
    <p:extLst>
      <p:ext uri="{BB962C8B-B14F-4D97-AF65-F5344CB8AC3E}">
        <p14:creationId xmlns:p14="http://schemas.microsoft.com/office/powerpoint/2010/main" val="1042965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a:extLst>
              <a:ext uri="{FF2B5EF4-FFF2-40B4-BE49-F238E27FC236}">
                <a16:creationId xmlns:a16="http://schemas.microsoft.com/office/drawing/2014/main" id="{A7DC3613-83B0-4626-BBA2-0F12BCE4C323}"/>
              </a:ext>
            </a:extLst>
          </p:cNvPr>
          <p:cNvSpPr>
            <a:spLocks noGrp="1"/>
          </p:cNvSpPr>
          <p:nvPr>
            <p:ph type="ctrTitle" idx="6"/>
          </p:nvPr>
        </p:nvSpPr>
        <p:spPr>
          <a:xfrm>
            <a:off x="210960" y="4536900"/>
            <a:ext cx="8520600" cy="606600"/>
          </a:xfrm>
        </p:spPr>
        <p:txBody>
          <a:bodyPr/>
          <a:lstStyle/>
          <a:p>
            <a:pPr algn="l"/>
            <a:r>
              <a:rPr lang="en-US" altLang="ko-KR" sz="2500" dirty="0"/>
              <a:t>2. </a:t>
            </a:r>
            <a:r>
              <a:rPr lang="ko-KR" altLang="en-US" sz="2500" dirty="0"/>
              <a:t>네트워크 구성</a:t>
            </a:r>
            <a:br>
              <a:rPr lang="en-US" altLang="ko-KR" sz="2500" dirty="0"/>
            </a:br>
            <a:br>
              <a:rPr lang="en-US" altLang="ko-KR" sz="2500" dirty="0"/>
            </a:br>
            <a:br>
              <a:rPr lang="en-US" altLang="ko-KR" sz="2500" dirty="0"/>
            </a:br>
            <a:br>
              <a:rPr lang="en-US" altLang="ko-KR" sz="2500" dirty="0"/>
            </a:br>
            <a:br>
              <a:rPr lang="en-US" altLang="ko-KR" sz="2500" dirty="0"/>
            </a:br>
            <a:r>
              <a:rPr lang="ko-KR" altLang="en-US" sz="2000" dirty="0"/>
              <a:t>뉴런의 수는 </a:t>
            </a:r>
            <a:r>
              <a:rPr lang="en-US" altLang="ko-KR" sz="2000" dirty="0"/>
              <a:t>128</a:t>
            </a:r>
            <a:r>
              <a:rPr lang="ko-KR" altLang="en-US" sz="2000" dirty="0"/>
              <a:t>개이고</a:t>
            </a:r>
            <a:r>
              <a:rPr lang="en-US" altLang="ko-KR" sz="2000" dirty="0"/>
              <a:t>, </a:t>
            </a:r>
            <a:r>
              <a:rPr lang="en-US" altLang="ko-KR" sz="2000" dirty="0" err="1"/>
              <a:t>input_shape</a:t>
            </a:r>
            <a:r>
              <a:rPr lang="ko-KR" altLang="en-US" sz="2000" dirty="0"/>
              <a:t>은 </a:t>
            </a:r>
            <a:r>
              <a:rPr lang="en-US" altLang="ko-KR" sz="2000" dirty="0"/>
              <a:t>60, </a:t>
            </a:r>
            <a:r>
              <a:rPr lang="ko-KR" altLang="en-US" sz="2000" dirty="0"/>
              <a:t>고유한 문자의 수</a:t>
            </a:r>
            <a:br>
              <a:rPr lang="en-US" altLang="ko-KR" sz="2000" dirty="0"/>
            </a:br>
            <a:r>
              <a:rPr lang="ko-KR" altLang="en-US" sz="2000" dirty="0"/>
              <a:t>활성화함수는 </a:t>
            </a:r>
            <a:r>
              <a:rPr lang="en-US" altLang="ko-KR" sz="2000" dirty="0" err="1"/>
              <a:t>softmax</a:t>
            </a:r>
            <a:r>
              <a:rPr lang="en-US" altLang="ko-KR" sz="2000" dirty="0"/>
              <a:t> </a:t>
            </a:r>
            <a:r>
              <a:rPr lang="ko-KR" altLang="en-US" sz="2000" dirty="0"/>
              <a:t>사용</a:t>
            </a:r>
            <a:br>
              <a:rPr lang="en-US" altLang="ko-KR" sz="2000" dirty="0"/>
            </a:br>
            <a:br>
              <a:rPr lang="en-US" altLang="ko-KR" sz="2000" dirty="0"/>
            </a:br>
            <a:br>
              <a:rPr lang="en-US" altLang="ko-KR" sz="2000" dirty="0"/>
            </a:br>
            <a:br>
              <a:rPr lang="en-US" altLang="ko-KR" sz="2000" dirty="0"/>
            </a:br>
            <a:r>
              <a:rPr lang="ko-KR" altLang="en-US" sz="2000" dirty="0" err="1"/>
              <a:t>원핫인코딩</a:t>
            </a:r>
            <a:r>
              <a:rPr lang="ko-KR" altLang="en-US" sz="2000" dirty="0"/>
              <a:t> 하였기때문에 손실함수는 </a:t>
            </a:r>
            <a:r>
              <a:rPr lang="en-US" altLang="ko-KR" sz="2000" dirty="0"/>
              <a:t> </a:t>
            </a:r>
            <a:r>
              <a:rPr lang="en-US" altLang="ko-KR" sz="2000" dirty="0" err="1"/>
              <a:t>categorical_crossentropy</a:t>
            </a:r>
            <a:br>
              <a:rPr lang="en-US" altLang="ko-KR" sz="2000" dirty="0"/>
            </a:br>
            <a:br>
              <a:rPr lang="en-US" altLang="ko-KR" sz="2500" dirty="0"/>
            </a:br>
            <a:endParaRPr lang="ko-KR" altLang="en-US" sz="2500" dirty="0"/>
          </a:p>
        </p:txBody>
      </p:sp>
      <p:pic>
        <p:nvPicPr>
          <p:cNvPr id="10" name="그림 9" descr="텍스트이(가) 표시된 사진&#10;&#10;자동 생성된 설명">
            <a:extLst>
              <a:ext uri="{FF2B5EF4-FFF2-40B4-BE49-F238E27FC236}">
                <a16:creationId xmlns:a16="http://schemas.microsoft.com/office/drawing/2014/main" id="{64E8BD13-1AEC-4115-86BD-75840991AE26}"/>
              </a:ext>
            </a:extLst>
          </p:cNvPr>
          <p:cNvPicPr>
            <a:picLocks noChangeAspect="1"/>
          </p:cNvPicPr>
          <p:nvPr/>
        </p:nvPicPr>
        <p:blipFill>
          <a:blip r:embed="rId2"/>
          <a:stretch>
            <a:fillRect/>
          </a:stretch>
        </p:blipFill>
        <p:spPr>
          <a:xfrm>
            <a:off x="279499" y="1358516"/>
            <a:ext cx="6059308" cy="933498"/>
          </a:xfrm>
          <a:prstGeom prst="rect">
            <a:avLst/>
          </a:prstGeom>
        </p:spPr>
      </p:pic>
      <p:pic>
        <p:nvPicPr>
          <p:cNvPr id="12" name="그림 11">
            <a:extLst>
              <a:ext uri="{FF2B5EF4-FFF2-40B4-BE49-F238E27FC236}">
                <a16:creationId xmlns:a16="http://schemas.microsoft.com/office/drawing/2014/main" id="{69272C5D-A881-4955-BC9F-8B04F01F69C5}"/>
              </a:ext>
            </a:extLst>
          </p:cNvPr>
          <p:cNvPicPr>
            <a:picLocks noChangeAspect="1"/>
          </p:cNvPicPr>
          <p:nvPr/>
        </p:nvPicPr>
        <p:blipFill>
          <a:blip r:embed="rId3"/>
          <a:stretch>
            <a:fillRect/>
          </a:stretch>
        </p:blipFill>
        <p:spPr>
          <a:xfrm>
            <a:off x="279499" y="3241422"/>
            <a:ext cx="5656352" cy="425472"/>
          </a:xfrm>
          <a:prstGeom prst="rect">
            <a:avLst/>
          </a:prstGeom>
        </p:spPr>
      </p:pic>
    </p:spTree>
    <p:extLst>
      <p:ext uri="{BB962C8B-B14F-4D97-AF65-F5344CB8AC3E}">
        <p14:creationId xmlns:p14="http://schemas.microsoft.com/office/powerpoint/2010/main" val="5865444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a:extLst>
              <a:ext uri="{FF2B5EF4-FFF2-40B4-BE49-F238E27FC236}">
                <a16:creationId xmlns:a16="http://schemas.microsoft.com/office/drawing/2014/main" id="{3CD2ED59-EAF6-4B47-8621-6F0206261D6B}"/>
              </a:ext>
            </a:extLst>
          </p:cNvPr>
          <p:cNvSpPr>
            <a:spLocks noGrp="1"/>
          </p:cNvSpPr>
          <p:nvPr>
            <p:ph type="ctrTitle" idx="6"/>
          </p:nvPr>
        </p:nvSpPr>
        <p:spPr>
          <a:xfrm>
            <a:off x="151714" y="3742316"/>
            <a:ext cx="8520600" cy="606600"/>
          </a:xfrm>
        </p:spPr>
        <p:txBody>
          <a:bodyPr/>
          <a:lstStyle/>
          <a:p>
            <a:pPr algn="l"/>
            <a:r>
              <a:rPr lang="en-US" altLang="ko-KR" sz="2500" dirty="0"/>
              <a:t>3. </a:t>
            </a:r>
            <a:r>
              <a:rPr lang="ko-KR" altLang="en-US" sz="2500" dirty="0"/>
              <a:t>언어 모델 훈련과 샘플링</a:t>
            </a:r>
            <a:br>
              <a:rPr lang="en-US" altLang="ko-KR" sz="2500" dirty="0"/>
            </a:br>
            <a:br>
              <a:rPr lang="en-US" altLang="ko-KR" sz="2500" dirty="0"/>
            </a:br>
            <a:br>
              <a:rPr lang="en-US" altLang="ko-KR" sz="2500" dirty="0"/>
            </a:br>
            <a:br>
              <a:rPr lang="en-US" altLang="ko-KR" sz="2500" dirty="0"/>
            </a:br>
            <a:br>
              <a:rPr lang="en-US" altLang="ko-KR" sz="2500" dirty="0"/>
            </a:br>
            <a:br>
              <a:rPr lang="en-US" altLang="ko-KR" sz="2500" dirty="0"/>
            </a:br>
            <a:r>
              <a:rPr lang="ko-KR" altLang="en-US" sz="1300" dirty="0"/>
              <a:t>낮은 온도 샘플링 </a:t>
            </a:r>
            <a:r>
              <a:rPr lang="en-US" altLang="ko-KR" sz="1300" dirty="0"/>
              <a:t>: </a:t>
            </a:r>
            <a:r>
              <a:rPr lang="ko-KR" altLang="en-US" sz="1300" dirty="0"/>
              <a:t>반복적이고 예상되는 텍스트 생성</a:t>
            </a:r>
            <a:br>
              <a:rPr lang="en-US" altLang="ko-KR" sz="1300" dirty="0"/>
            </a:br>
            <a:r>
              <a:rPr lang="ko-KR" altLang="en-US" sz="1300" dirty="0"/>
              <a:t>그러나 국부적인 구조</a:t>
            </a:r>
            <a:r>
              <a:rPr lang="en-US" altLang="ko-KR" sz="1300" dirty="0"/>
              <a:t>, </a:t>
            </a:r>
            <a:r>
              <a:rPr lang="ko-KR" altLang="en-US" sz="1300" dirty="0" err="1"/>
              <a:t>실제있는</a:t>
            </a:r>
            <a:r>
              <a:rPr lang="ko-KR" altLang="en-US" sz="1300" dirty="0"/>
              <a:t> 영어 단어들</a:t>
            </a:r>
            <a:br>
              <a:rPr lang="en-US" altLang="ko-KR" sz="1300" dirty="0"/>
            </a:br>
            <a:br>
              <a:rPr lang="en-US" altLang="ko-KR" sz="1300" dirty="0"/>
            </a:br>
            <a:r>
              <a:rPr lang="ko-KR" altLang="en-US" sz="1300" dirty="0"/>
              <a:t>높은 온도 샘플링 </a:t>
            </a:r>
            <a:r>
              <a:rPr lang="en-US" altLang="ko-KR" sz="1300" dirty="0"/>
              <a:t>: </a:t>
            </a:r>
            <a:r>
              <a:rPr lang="ko-KR" altLang="en-US" sz="1300" dirty="0"/>
              <a:t>흥미롭고 창의적인 텍스트 생성</a:t>
            </a:r>
            <a:br>
              <a:rPr lang="en-US" altLang="ko-KR" sz="1300" dirty="0"/>
            </a:br>
            <a:r>
              <a:rPr lang="ko-KR" altLang="en-US" sz="1300" dirty="0"/>
              <a:t>그렇지만 국부적인 구조가 무너지고 대부분 무작위문자열</a:t>
            </a:r>
            <a:br>
              <a:rPr lang="en-US" altLang="ko-KR" sz="1300" dirty="0"/>
            </a:br>
            <a:br>
              <a:rPr lang="en-US" altLang="ko-KR" sz="1300" dirty="0"/>
            </a:br>
            <a:r>
              <a:rPr lang="ko-KR" altLang="en-US" sz="1300" dirty="0"/>
              <a:t>여러 온도에서 텍스트를 생성해 볼 필요성 존재</a:t>
            </a:r>
            <a:br>
              <a:rPr lang="en-US" altLang="ko-KR" sz="1300" dirty="0"/>
            </a:br>
            <a:r>
              <a:rPr lang="ko-KR" altLang="en-US" sz="1300" dirty="0"/>
              <a:t>학습된 구조와 무작위성의 균형 유지가 중요</a:t>
            </a:r>
            <a:r>
              <a:rPr lang="en-US" altLang="ko-KR" sz="1300" dirty="0"/>
              <a:t>!</a:t>
            </a:r>
            <a:endParaRPr lang="ko-KR" altLang="en-US" sz="1300" dirty="0"/>
          </a:p>
        </p:txBody>
      </p:sp>
      <p:pic>
        <p:nvPicPr>
          <p:cNvPr id="10" name="그림 9" descr="텍스트이(가) 표시된 사진&#10;&#10;자동 생성된 설명">
            <a:extLst>
              <a:ext uri="{FF2B5EF4-FFF2-40B4-BE49-F238E27FC236}">
                <a16:creationId xmlns:a16="http://schemas.microsoft.com/office/drawing/2014/main" id="{FCBC86F1-BE5A-4A59-8C3C-5467924D859F}"/>
              </a:ext>
            </a:extLst>
          </p:cNvPr>
          <p:cNvPicPr>
            <a:picLocks noChangeAspect="1"/>
          </p:cNvPicPr>
          <p:nvPr/>
        </p:nvPicPr>
        <p:blipFill>
          <a:blip r:embed="rId2"/>
          <a:stretch>
            <a:fillRect/>
          </a:stretch>
        </p:blipFill>
        <p:spPr>
          <a:xfrm>
            <a:off x="151714" y="955599"/>
            <a:ext cx="3664138" cy="1244664"/>
          </a:xfrm>
          <a:prstGeom prst="rect">
            <a:avLst/>
          </a:prstGeom>
        </p:spPr>
      </p:pic>
      <p:pic>
        <p:nvPicPr>
          <p:cNvPr id="12" name="그림 11" descr="텍스트이(가) 표시된 사진&#10;&#10;자동 생성된 설명">
            <a:extLst>
              <a:ext uri="{FF2B5EF4-FFF2-40B4-BE49-F238E27FC236}">
                <a16:creationId xmlns:a16="http://schemas.microsoft.com/office/drawing/2014/main" id="{019426A8-5EC2-4DD4-B89D-8B0A96F809FF}"/>
              </a:ext>
            </a:extLst>
          </p:cNvPr>
          <p:cNvPicPr>
            <a:picLocks noChangeAspect="1"/>
          </p:cNvPicPr>
          <p:nvPr/>
        </p:nvPicPr>
        <p:blipFill>
          <a:blip r:embed="rId3"/>
          <a:stretch>
            <a:fillRect/>
          </a:stretch>
        </p:blipFill>
        <p:spPr>
          <a:xfrm>
            <a:off x="4624510" y="235636"/>
            <a:ext cx="4207790" cy="2148653"/>
          </a:xfrm>
          <a:prstGeom prst="rect">
            <a:avLst/>
          </a:prstGeom>
        </p:spPr>
      </p:pic>
      <p:pic>
        <p:nvPicPr>
          <p:cNvPr id="14" name="그림 13" descr="텍스트이(가) 표시된 사진&#10;&#10;자동 생성된 설명">
            <a:extLst>
              <a:ext uri="{FF2B5EF4-FFF2-40B4-BE49-F238E27FC236}">
                <a16:creationId xmlns:a16="http://schemas.microsoft.com/office/drawing/2014/main" id="{8390D630-2B6D-47F2-A1F5-2BEC531E4C89}"/>
              </a:ext>
            </a:extLst>
          </p:cNvPr>
          <p:cNvPicPr>
            <a:picLocks noChangeAspect="1"/>
          </p:cNvPicPr>
          <p:nvPr/>
        </p:nvPicPr>
        <p:blipFill>
          <a:blip r:embed="rId4"/>
          <a:stretch>
            <a:fillRect/>
          </a:stretch>
        </p:blipFill>
        <p:spPr>
          <a:xfrm>
            <a:off x="4624510" y="2384289"/>
            <a:ext cx="4207790" cy="2523575"/>
          </a:xfrm>
          <a:prstGeom prst="rect">
            <a:avLst/>
          </a:prstGeom>
        </p:spPr>
      </p:pic>
    </p:spTree>
    <p:extLst>
      <p:ext uri="{BB962C8B-B14F-4D97-AF65-F5344CB8AC3E}">
        <p14:creationId xmlns:p14="http://schemas.microsoft.com/office/powerpoint/2010/main" val="902261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a:extLst>
              <a:ext uri="{FF2B5EF4-FFF2-40B4-BE49-F238E27FC236}">
                <a16:creationId xmlns:a16="http://schemas.microsoft.com/office/drawing/2014/main" id="{3C91FABE-3943-436A-8675-3F8645F94BE7}"/>
              </a:ext>
            </a:extLst>
          </p:cNvPr>
          <p:cNvSpPr>
            <a:spLocks noGrp="1"/>
          </p:cNvSpPr>
          <p:nvPr>
            <p:ph type="ctrTitle" idx="6"/>
          </p:nvPr>
        </p:nvSpPr>
        <p:spPr>
          <a:xfrm>
            <a:off x="369757" y="4536900"/>
            <a:ext cx="8520600" cy="606600"/>
          </a:xfrm>
        </p:spPr>
        <p:txBody>
          <a:bodyPr/>
          <a:lstStyle/>
          <a:p>
            <a:pPr algn="l"/>
            <a:r>
              <a:rPr lang="en-US" altLang="ko-KR" dirty="0"/>
              <a:t>8.2 </a:t>
            </a:r>
            <a:r>
              <a:rPr lang="ko-KR" altLang="en-US" dirty="0" err="1"/>
              <a:t>딥드림</a:t>
            </a:r>
            <a:r>
              <a:rPr lang="ko-KR" altLang="en-US" dirty="0"/>
              <a:t> </a:t>
            </a:r>
            <a:br>
              <a:rPr lang="en-US" altLang="ko-KR" dirty="0"/>
            </a:br>
            <a:br>
              <a:rPr lang="en-US" altLang="ko-KR" dirty="0"/>
            </a:br>
            <a:r>
              <a:rPr lang="ko-KR" altLang="en-US" sz="1900" dirty="0" err="1"/>
              <a:t>합성곱</a:t>
            </a:r>
            <a:r>
              <a:rPr lang="ko-KR" altLang="en-US" sz="1900" dirty="0"/>
              <a:t> 신경망이 학습한 표현으로 예술적으로 이미지를 조작하는 기법</a:t>
            </a:r>
            <a:br>
              <a:rPr lang="en-US" altLang="ko-KR" sz="1900" dirty="0"/>
            </a:br>
            <a:br>
              <a:rPr lang="en-US" altLang="ko-KR" sz="1900" dirty="0"/>
            </a:br>
            <a:r>
              <a:rPr lang="ko-KR" altLang="en-US" sz="1900" dirty="0"/>
              <a:t>특정 필터가 아닌 전체 층의 활성화를 최대화</a:t>
            </a:r>
            <a:br>
              <a:rPr lang="en-US" altLang="ko-KR" sz="1900" dirty="0"/>
            </a:br>
            <a:br>
              <a:rPr lang="en-US" altLang="ko-KR" sz="1900" dirty="0"/>
            </a:br>
            <a:r>
              <a:rPr lang="ko-KR" altLang="en-US" sz="1900" dirty="0"/>
              <a:t>한꺼번에 많은 특성을 섞어 시각화</a:t>
            </a:r>
            <a:br>
              <a:rPr lang="en-US" altLang="ko-KR" sz="1900" dirty="0"/>
            </a:br>
            <a:br>
              <a:rPr lang="en-US" altLang="ko-KR" sz="1900" dirty="0"/>
            </a:br>
            <a:r>
              <a:rPr lang="ko-KR" altLang="en-US" sz="1900" dirty="0"/>
              <a:t>이미 존재하고있는 이미지를 사용</a:t>
            </a:r>
            <a:br>
              <a:rPr lang="en-US" altLang="ko-KR" sz="1900" dirty="0"/>
            </a:br>
            <a:br>
              <a:rPr lang="en-US" altLang="ko-KR" sz="1900" dirty="0"/>
            </a:br>
            <a:r>
              <a:rPr lang="ko-KR" altLang="en-US" sz="1900" dirty="0"/>
              <a:t>입력 이미지는 시각 품질의 향상을 위해 여러 다른 옥타브로 처리</a:t>
            </a:r>
            <a:br>
              <a:rPr lang="en-US" altLang="ko-KR" dirty="0"/>
            </a:br>
            <a:br>
              <a:rPr lang="en-US" altLang="ko-KR" dirty="0"/>
            </a:br>
            <a:endParaRPr lang="ko-KR" altLang="en-US" dirty="0"/>
          </a:p>
        </p:txBody>
      </p:sp>
    </p:spTree>
    <p:extLst>
      <p:ext uri="{BB962C8B-B14F-4D97-AF65-F5344CB8AC3E}">
        <p14:creationId xmlns:p14="http://schemas.microsoft.com/office/powerpoint/2010/main" val="574271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a:extLst>
              <a:ext uri="{FF2B5EF4-FFF2-40B4-BE49-F238E27FC236}">
                <a16:creationId xmlns:a16="http://schemas.microsoft.com/office/drawing/2014/main" id="{866AEC5B-B1EA-4FC7-A691-FB6FB6D4A29E}"/>
              </a:ext>
            </a:extLst>
          </p:cNvPr>
          <p:cNvSpPr>
            <a:spLocks noGrp="1"/>
          </p:cNvSpPr>
          <p:nvPr>
            <p:ph type="ctrTitle" idx="6"/>
          </p:nvPr>
        </p:nvSpPr>
        <p:spPr>
          <a:xfrm>
            <a:off x="311700" y="499407"/>
            <a:ext cx="8520600" cy="606600"/>
          </a:xfrm>
        </p:spPr>
        <p:txBody>
          <a:bodyPr/>
          <a:lstStyle/>
          <a:p>
            <a:pPr algn="l"/>
            <a:r>
              <a:rPr lang="ko-KR" altLang="en-US" sz="2300" dirty="0" err="1"/>
              <a:t>케라스</a:t>
            </a:r>
            <a:r>
              <a:rPr lang="ko-KR" altLang="en-US" sz="2300" dirty="0"/>
              <a:t> </a:t>
            </a:r>
            <a:r>
              <a:rPr lang="ko-KR" altLang="en-US" sz="2300" dirty="0" err="1"/>
              <a:t>딥드림</a:t>
            </a:r>
            <a:r>
              <a:rPr lang="ko-KR" altLang="en-US" sz="2300" dirty="0"/>
              <a:t> 구현</a:t>
            </a:r>
          </a:p>
        </p:txBody>
      </p:sp>
      <p:pic>
        <p:nvPicPr>
          <p:cNvPr id="10" name="그림 9" descr="텍스트이(가) 표시된 사진&#10;&#10;자동 생성된 설명">
            <a:extLst>
              <a:ext uri="{FF2B5EF4-FFF2-40B4-BE49-F238E27FC236}">
                <a16:creationId xmlns:a16="http://schemas.microsoft.com/office/drawing/2014/main" id="{59C2951C-D496-4E6B-844D-336B97864C8A}"/>
              </a:ext>
            </a:extLst>
          </p:cNvPr>
          <p:cNvPicPr>
            <a:picLocks noChangeAspect="1"/>
          </p:cNvPicPr>
          <p:nvPr/>
        </p:nvPicPr>
        <p:blipFill>
          <a:blip r:embed="rId2"/>
          <a:stretch>
            <a:fillRect/>
          </a:stretch>
        </p:blipFill>
        <p:spPr>
          <a:xfrm>
            <a:off x="379523" y="1331194"/>
            <a:ext cx="4553184" cy="1346692"/>
          </a:xfrm>
          <a:prstGeom prst="rect">
            <a:avLst/>
          </a:prstGeom>
        </p:spPr>
      </p:pic>
      <p:pic>
        <p:nvPicPr>
          <p:cNvPr id="12" name="그림 11" descr="텍스트이(가) 표시된 사진&#10;&#10;자동 생성된 설명">
            <a:extLst>
              <a:ext uri="{FF2B5EF4-FFF2-40B4-BE49-F238E27FC236}">
                <a16:creationId xmlns:a16="http://schemas.microsoft.com/office/drawing/2014/main" id="{A1924C53-CCE8-491F-97EF-D2C72B1CCE6D}"/>
              </a:ext>
            </a:extLst>
          </p:cNvPr>
          <p:cNvPicPr>
            <a:picLocks noChangeAspect="1"/>
          </p:cNvPicPr>
          <p:nvPr/>
        </p:nvPicPr>
        <p:blipFill>
          <a:blip r:embed="rId3"/>
          <a:stretch>
            <a:fillRect/>
          </a:stretch>
        </p:blipFill>
        <p:spPr>
          <a:xfrm>
            <a:off x="5180178" y="1331194"/>
            <a:ext cx="2592221" cy="1346692"/>
          </a:xfrm>
          <a:prstGeom prst="rect">
            <a:avLst/>
          </a:prstGeom>
        </p:spPr>
      </p:pic>
      <p:pic>
        <p:nvPicPr>
          <p:cNvPr id="14" name="그림 13" descr="텍스트이(가) 표시된 사진&#10;&#10;자동 생성된 설명">
            <a:extLst>
              <a:ext uri="{FF2B5EF4-FFF2-40B4-BE49-F238E27FC236}">
                <a16:creationId xmlns:a16="http://schemas.microsoft.com/office/drawing/2014/main" id="{6E7D546C-AD41-430F-BA26-EA146430B4AE}"/>
              </a:ext>
            </a:extLst>
          </p:cNvPr>
          <p:cNvPicPr>
            <a:picLocks noChangeAspect="1"/>
          </p:cNvPicPr>
          <p:nvPr/>
        </p:nvPicPr>
        <p:blipFill>
          <a:blip r:embed="rId4"/>
          <a:stretch>
            <a:fillRect/>
          </a:stretch>
        </p:blipFill>
        <p:spPr>
          <a:xfrm>
            <a:off x="379523" y="2903073"/>
            <a:ext cx="7307941" cy="1879697"/>
          </a:xfrm>
          <a:prstGeom prst="rect">
            <a:avLst/>
          </a:prstGeom>
        </p:spPr>
      </p:pic>
    </p:spTree>
    <p:extLst>
      <p:ext uri="{BB962C8B-B14F-4D97-AF65-F5344CB8AC3E}">
        <p14:creationId xmlns:p14="http://schemas.microsoft.com/office/powerpoint/2010/main" val="30175264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a:extLst>
              <a:ext uri="{FF2B5EF4-FFF2-40B4-BE49-F238E27FC236}">
                <a16:creationId xmlns:a16="http://schemas.microsoft.com/office/drawing/2014/main" id="{165B6D6F-A726-40A0-807F-0C4D229B2B14}"/>
              </a:ext>
            </a:extLst>
          </p:cNvPr>
          <p:cNvSpPr>
            <a:spLocks noGrp="1"/>
          </p:cNvSpPr>
          <p:nvPr>
            <p:ph type="ctrTitle" idx="6"/>
          </p:nvPr>
        </p:nvSpPr>
        <p:spPr>
          <a:xfrm>
            <a:off x="311700" y="339750"/>
            <a:ext cx="8520600" cy="606600"/>
          </a:xfrm>
        </p:spPr>
        <p:txBody>
          <a:bodyPr/>
          <a:lstStyle/>
          <a:p>
            <a:pPr algn="l"/>
            <a:r>
              <a:rPr lang="ko-KR" altLang="en-US" sz="2500" dirty="0"/>
              <a:t>  경사상승법 과정</a:t>
            </a:r>
          </a:p>
        </p:txBody>
      </p:sp>
      <p:pic>
        <p:nvPicPr>
          <p:cNvPr id="10" name="그림 9" descr="텍스트이(가) 표시된 사진&#10;&#10;자동 생성된 설명">
            <a:extLst>
              <a:ext uri="{FF2B5EF4-FFF2-40B4-BE49-F238E27FC236}">
                <a16:creationId xmlns:a16="http://schemas.microsoft.com/office/drawing/2014/main" id="{A07619AB-13AB-42B2-9389-F6EF3525FA94}"/>
              </a:ext>
            </a:extLst>
          </p:cNvPr>
          <p:cNvPicPr>
            <a:picLocks noChangeAspect="1"/>
          </p:cNvPicPr>
          <p:nvPr/>
        </p:nvPicPr>
        <p:blipFill>
          <a:blip r:embed="rId2"/>
          <a:stretch>
            <a:fillRect/>
          </a:stretch>
        </p:blipFill>
        <p:spPr>
          <a:xfrm>
            <a:off x="624114" y="1000188"/>
            <a:ext cx="5582232" cy="3803562"/>
          </a:xfrm>
          <a:prstGeom prst="rect">
            <a:avLst/>
          </a:prstGeom>
        </p:spPr>
      </p:pic>
    </p:spTree>
    <p:extLst>
      <p:ext uri="{BB962C8B-B14F-4D97-AF65-F5344CB8AC3E}">
        <p14:creationId xmlns:p14="http://schemas.microsoft.com/office/powerpoint/2010/main" val="1663124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descr="텍스트, 다른, 다채로운이(가) 표시된 사진&#10;&#10;자동 생성된 설명">
            <a:extLst>
              <a:ext uri="{FF2B5EF4-FFF2-40B4-BE49-F238E27FC236}">
                <a16:creationId xmlns:a16="http://schemas.microsoft.com/office/drawing/2014/main" id="{637323EF-3D7D-4F97-9E11-AFE85104728B}"/>
              </a:ext>
            </a:extLst>
          </p:cNvPr>
          <p:cNvPicPr>
            <a:picLocks noChangeAspect="1"/>
          </p:cNvPicPr>
          <p:nvPr/>
        </p:nvPicPr>
        <p:blipFill>
          <a:blip r:embed="rId2"/>
          <a:stretch>
            <a:fillRect/>
          </a:stretch>
        </p:blipFill>
        <p:spPr>
          <a:xfrm>
            <a:off x="747485" y="876544"/>
            <a:ext cx="7387771" cy="3600635"/>
          </a:xfrm>
          <a:prstGeom prst="rect">
            <a:avLst/>
          </a:prstGeom>
        </p:spPr>
      </p:pic>
    </p:spTree>
    <p:extLst>
      <p:ext uri="{BB962C8B-B14F-4D97-AF65-F5344CB8AC3E}">
        <p14:creationId xmlns:p14="http://schemas.microsoft.com/office/powerpoint/2010/main" val="3455304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a:t>함수형 </a:t>
            </a:r>
            <a:r>
              <a:rPr lang="en-US" altLang="ko-KR" dirty="0"/>
              <a:t>API</a:t>
            </a:r>
            <a:r>
              <a:rPr lang="ko-KR" altLang="en-US" dirty="0"/>
              <a:t>를 사용하여 구현할 수 있는 모델</a:t>
            </a:r>
            <a:endParaRPr dirty="0"/>
          </a:p>
        </p:txBody>
      </p:sp>
      <p:sp>
        <p:nvSpPr>
          <p:cNvPr id="272" name="Google Shape;272;p23"/>
          <p:cNvSpPr txBox="1">
            <a:spLocks noGrp="1"/>
          </p:cNvSpPr>
          <p:nvPr>
            <p:ph type="subTitle" idx="1"/>
          </p:nvPr>
        </p:nvSpPr>
        <p:spPr>
          <a:xfrm>
            <a:off x="59176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900" dirty="0"/>
              <a:t>다양한 입력 소스에서 전달된 데이터를 다른 종류의 신경망 층을 사용하여 처리하고 합침</a:t>
            </a:r>
            <a:endParaRPr sz="900" dirty="0"/>
          </a:p>
        </p:txBody>
      </p:sp>
      <p:sp>
        <p:nvSpPr>
          <p:cNvPr id="274" name="Google Shape;274;p23"/>
          <p:cNvSpPr txBox="1">
            <a:spLocks noGrp="1"/>
          </p:cNvSpPr>
          <p:nvPr>
            <p:ph type="subTitle" idx="3"/>
          </p:nvPr>
        </p:nvSpPr>
        <p:spPr>
          <a:xfrm>
            <a:off x="2619834" y="3333568"/>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900" dirty="0"/>
              <a:t>입력 데이터에서 여러 개의 타깃 속성을 예측하여 다중 출력을 가짐</a:t>
            </a:r>
            <a:endParaRPr sz="900" dirty="0"/>
          </a:p>
        </p:txBody>
      </p:sp>
      <p:sp>
        <p:nvSpPr>
          <p:cNvPr id="275" name="Google Shape;275;p23"/>
          <p:cNvSpPr txBox="1">
            <a:spLocks noGrp="1"/>
          </p:cNvSpPr>
          <p:nvPr>
            <p:ph type="ctrTitle"/>
          </p:nvPr>
        </p:nvSpPr>
        <p:spPr>
          <a:xfrm>
            <a:off x="49846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a:t>다중 입력 모델</a:t>
            </a:r>
            <a:endParaRPr dirty="0"/>
          </a:p>
        </p:txBody>
      </p:sp>
      <p:sp>
        <p:nvSpPr>
          <p:cNvPr id="277" name="Google Shape;277;p23"/>
          <p:cNvSpPr txBox="1">
            <a:spLocks noGrp="1"/>
          </p:cNvSpPr>
          <p:nvPr>
            <p:ph type="ctrTitle" idx="5"/>
          </p:nvPr>
        </p:nvSpPr>
        <p:spPr>
          <a:xfrm>
            <a:off x="2526534" y="3267993"/>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a:t>다중 출력 모델</a:t>
            </a:r>
            <a:endParaRPr dirty="0"/>
          </a:p>
        </p:txBody>
      </p:sp>
      <p:cxnSp>
        <p:nvCxnSpPr>
          <p:cNvPr id="287" name="Google Shape;287;p2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7" name="Google Shape;272;p23">
            <a:extLst>
              <a:ext uri="{FF2B5EF4-FFF2-40B4-BE49-F238E27FC236}">
                <a16:creationId xmlns:a16="http://schemas.microsoft.com/office/drawing/2014/main" id="{9CF078AD-2B45-4CC4-9E68-85949598DDBE}"/>
              </a:ext>
            </a:extLst>
          </p:cNvPr>
          <p:cNvSpPr txBox="1">
            <a:spLocks/>
          </p:cNvSpPr>
          <p:nvPr/>
        </p:nvSpPr>
        <p:spPr>
          <a:xfrm>
            <a:off x="4834502" y="3340125"/>
            <a:ext cx="1889400"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9pPr>
          </a:lstStyle>
          <a:p>
            <a:pPr marL="0" indent="0"/>
            <a:r>
              <a:rPr lang="ko-KR" altLang="en-US" sz="900" dirty="0"/>
              <a:t>입력이 나란히 놓인 여러 개의 </a:t>
            </a:r>
            <a:r>
              <a:rPr lang="ko-KR" altLang="en-US" sz="900" dirty="0" err="1"/>
              <a:t>합성곱</a:t>
            </a:r>
            <a:r>
              <a:rPr lang="ko-KR" altLang="en-US" sz="900" dirty="0"/>
              <a:t> 층을 거쳐 하나의 </a:t>
            </a:r>
            <a:r>
              <a:rPr lang="ko-KR" altLang="en-US" sz="900" dirty="0" err="1"/>
              <a:t>텐서로</a:t>
            </a:r>
            <a:r>
              <a:rPr lang="ko-KR" altLang="en-US" sz="900" dirty="0"/>
              <a:t> 출력이 </a:t>
            </a:r>
            <a:r>
              <a:rPr lang="ko-KR" altLang="en-US" sz="900" dirty="0" err="1"/>
              <a:t>합쳐짐</a:t>
            </a:r>
            <a:endParaRPr lang="en-US" sz="900" dirty="0"/>
          </a:p>
        </p:txBody>
      </p:sp>
      <p:sp>
        <p:nvSpPr>
          <p:cNvPr id="28" name="Google Shape;274;p23">
            <a:extLst>
              <a:ext uri="{FF2B5EF4-FFF2-40B4-BE49-F238E27FC236}">
                <a16:creationId xmlns:a16="http://schemas.microsoft.com/office/drawing/2014/main" id="{396DA99A-E118-4DBA-92F0-A7FD5B5CA11F}"/>
              </a:ext>
            </a:extLst>
          </p:cNvPr>
          <p:cNvSpPr txBox="1">
            <a:spLocks/>
          </p:cNvSpPr>
          <p:nvPr/>
        </p:nvSpPr>
        <p:spPr>
          <a:xfrm>
            <a:off x="6862570" y="3333568"/>
            <a:ext cx="1889400"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9pPr>
          </a:lstStyle>
          <a:p>
            <a:pPr marL="0" indent="0"/>
            <a:r>
              <a:rPr lang="ko-KR" altLang="en-US" sz="900" dirty="0"/>
              <a:t>하위 층의 출력 </a:t>
            </a:r>
            <a:r>
              <a:rPr lang="ko-KR" altLang="en-US" sz="900" dirty="0" err="1"/>
              <a:t>텐서를</a:t>
            </a:r>
            <a:r>
              <a:rPr lang="ko-KR" altLang="en-US" sz="900" dirty="0"/>
              <a:t> 상위 층의 출력 </a:t>
            </a:r>
            <a:r>
              <a:rPr lang="ko-KR" altLang="en-US" sz="900" dirty="0" err="1"/>
              <a:t>텐서에</a:t>
            </a:r>
            <a:r>
              <a:rPr lang="ko-KR" altLang="en-US" sz="900" dirty="0"/>
              <a:t> 더해서 아래 층의 표현이 네트워크 위쪽으로 흘러갈 수 있도록 하여 하위 층에서 학습된 정보가 데이터 처리 과정에서 손실되는 것 방지</a:t>
            </a:r>
            <a:endParaRPr lang="en-US" sz="900" dirty="0"/>
          </a:p>
        </p:txBody>
      </p:sp>
      <p:sp>
        <p:nvSpPr>
          <p:cNvPr id="29" name="Google Shape;275;p23">
            <a:extLst>
              <a:ext uri="{FF2B5EF4-FFF2-40B4-BE49-F238E27FC236}">
                <a16:creationId xmlns:a16="http://schemas.microsoft.com/office/drawing/2014/main" id="{A97B4030-A49A-4175-B716-80DB11D94440}"/>
              </a:ext>
            </a:extLst>
          </p:cNvPr>
          <p:cNvSpPr txBox="1">
            <a:spLocks/>
          </p:cNvSpPr>
          <p:nvPr/>
        </p:nvSpPr>
        <p:spPr>
          <a:xfrm>
            <a:off x="4741202" y="3274550"/>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ko-KR" altLang="en-US" dirty="0" err="1"/>
              <a:t>인셉션</a:t>
            </a:r>
            <a:r>
              <a:rPr lang="ko-KR" altLang="en-US" dirty="0"/>
              <a:t> 모듈</a:t>
            </a:r>
            <a:endParaRPr lang="en-US" dirty="0"/>
          </a:p>
        </p:txBody>
      </p:sp>
      <p:sp>
        <p:nvSpPr>
          <p:cNvPr id="30" name="Google Shape;277;p23">
            <a:extLst>
              <a:ext uri="{FF2B5EF4-FFF2-40B4-BE49-F238E27FC236}">
                <a16:creationId xmlns:a16="http://schemas.microsoft.com/office/drawing/2014/main" id="{C19560D5-4016-4168-AAA4-90766B6B4781}"/>
              </a:ext>
            </a:extLst>
          </p:cNvPr>
          <p:cNvSpPr txBox="1">
            <a:spLocks/>
          </p:cNvSpPr>
          <p:nvPr/>
        </p:nvSpPr>
        <p:spPr>
          <a:xfrm>
            <a:off x="6769270" y="3267993"/>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ko-KR" altLang="en-US" dirty="0" err="1"/>
              <a:t>잔차</a:t>
            </a:r>
            <a:r>
              <a:rPr lang="ko-KR" altLang="en-US" dirty="0"/>
              <a:t> 연결</a:t>
            </a:r>
            <a:endParaRPr lang="en-US" dirty="0"/>
          </a:p>
        </p:txBody>
      </p:sp>
      <p:pic>
        <p:nvPicPr>
          <p:cNvPr id="7" name="그림 6">
            <a:extLst>
              <a:ext uri="{FF2B5EF4-FFF2-40B4-BE49-F238E27FC236}">
                <a16:creationId xmlns:a16="http://schemas.microsoft.com/office/drawing/2014/main" id="{A91672FC-B2A4-4ECE-95EF-D21097602192}"/>
              </a:ext>
            </a:extLst>
          </p:cNvPr>
          <p:cNvPicPr>
            <a:picLocks noChangeAspect="1"/>
          </p:cNvPicPr>
          <p:nvPr/>
        </p:nvPicPr>
        <p:blipFill>
          <a:blip r:embed="rId3"/>
          <a:stretch>
            <a:fillRect/>
          </a:stretch>
        </p:blipFill>
        <p:spPr>
          <a:xfrm>
            <a:off x="2727990" y="1685088"/>
            <a:ext cx="1673087" cy="1217587"/>
          </a:xfrm>
          <a:prstGeom prst="rect">
            <a:avLst/>
          </a:prstGeom>
        </p:spPr>
      </p:pic>
      <p:pic>
        <p:nvPicPr>
          <p:cNvPr id="9" name="그림 8">
            <a:extLst>
              <a:ext uri="{FF2B5EF4-FFF2-40B4-BE49-F238E27FC236}">
                <a16:creationId xmlns:a16="http://schemas.microsoft.com/office/drawing/2014/main" id="{CDC0CE73-A34E-44AC-9F7C-665E5A306D3D}"/>
              </a:ext>
            </a:extLst>
          </p:cNvPr>
          <p:cNvPicPr>
            <a:picLocks noChangeAspect="1"/>
          </p:cNvPicPr>
          <p:nvPr/>
        </p:nvPicPr>
        <p:blipFill>
          <a:blip r:embed="rId4"/>
          <a:stretch>
            <a:fillRect/>
          </a:stretch>
        </p:blipFill>
        <p:spPr>
          <a:xfrm>
            <a:off x="880025" y="1391774"/>
            <a:ext cx="1301112" cy="1510901"/>
          </a:xfrm>
          <a:prstGeom prst="rect">
            <a:avLst/>
          </a:prstGeom>
        </p:spPr>
      </p:pic>
      <p:pic>
        <p:nvPicPr>
          <p:cNvPr id="11" name="그림 10">
            <a:extLst>
              <a:ext uri="{FF2B5EF4-FFF2-40B4-BE49-F238E27FC236}">
                <a16:creationId xmlns:a16="http://schemas.microsoft.com/office/drawing/2014/main" id="{3DB79768-698C-456B-BC15-0CE9A39BB2C4}"/>
              </a:ext>
            </a:extLst>
          </p:cNvPr>
          <p:cNvPicPr>
            <a:picLocks noChangeAspect="1"/>
          </p:cNvPicPr>
          <p:nvPr/>
        </p:nvPicPr>
        <p:blipFill>
          <a:blip r:embed="rId5"/>
          <a:stretch>
            <a:fillRect/>
          </a:stretch>
        </p:blipFill>
        <p:spPr>
          <a:xfrm>
            <a:off x="4968341" y="1698768"/>
            <a:ext cx="1621721" cy="1203907"/>
          </a:xfrm>
          <a:prstGeom prst="rect">
            <a:avLst/>
          </a:prstGeom>
        </p:spPr>
      </p:pic>
      <p:pic>
        <p:nvPicPr>
          <p:cNvPr id="13" name="그림 12">
            <a:extLst>
              <a:ext uri="{FF2B5EF4-FFF2-40B4-BE49-F238E27FC236}">
                <a16:creationId xmlns:a16="http://schemas.microsoft.com/office/drawing/2014/main" id="{A3023241-A26E-41AF-AE2E-03FA0210338F}"/>
              </a:ext>
            </a:extLst>
          </p:cNvPr>
          <p:cNvPicPr>
            <a:picLocks noChangeAspect="1"/>
          </p:cNvPicPr>
          <p:nvPr/>
        </p:nvPicPr>
        <p:blipFill>
          <a:blip r:embed="rId6"/>
          <a:stretch>
            <a:fillRect/>
          </a:stretch>
        </p:blipFill>
        <p:spPr>
          <a:xfrm>
            <a:off x="7120701" y="1488895"/>
            <a:ext cx="1373137" cy="141378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4664225" y="1730776"/>
            <a:ext cx="4448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KR" sz="3000" dirty="0"/>
              <a:t>8.3 </a:t>
            </a:r>
            <a:r>
              <a:rPr lang="ko-KR" altLang="en-US" sz="3000" dirty="0" err="1"/>
              <a:t>뉴럴</a:t>
            </a:r>
            <a:r>
              <a:rPr lang="ko-KR" altLang="en-US" sz="3000" dirty="0"/>
              <a:t> 스타일 트랜스퍼</a:t>
            </a:r>
            <a:endParaRPr sz="3000" dirty="0"/>
          </a:p>
        </p:txBody>
      </p:sp>
      <p:sp>
        <p:nvSpPr>
          <p:cNvPr id="259" name="Google Shape;259;p22"/>
          <p:cNvSpPr txBox="1">
            <a:spLocks noGrp="1"/>
          </p:cNvSpPr>
          <p:nvPr>
            <p:ph type="subTitle" idx="1"/>
          </p:nvPr>
        </p:nvSpPr>
        <p:spPr>
          <a:xfrm>
            <a:off x="4752505" y="2484344"/>
            <a:ext cx="3571224" cy="15172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KR" altLang="en-US" dirty="0" err="1"/>
              <a:t>뉴럴</a:t>
            </a:r>
            <a:r>
              <a:rPr lang="ko-KR" altLang="en-US" dirty="0"/>
              <a:t> 스타일 </a:t>
            </a:r>
            <a:r>
              <a:rPr lang="ko-KR" altLang="en-US" dirty="0" err="1"/>
              <a:t>트랜스퍼는</a:t>
            </a:r>
            <a:r>
              <a:rPr lang="ko-KR" altLang="en-US" dirty="0"/>
              <a:t> 타깃 이미지의 콘텐츠를 보존 하면서 참조 이미지의 스타일을 타깃 이미지에 적용하는 방법입니다</a:t>
            </a:r>
            <a:r>
              <a:rPr lang="en-US" altLang="ko-KR" dirty="0"/>
              <a:t>.</a:t>
            </a:r>
          </a:p>
          <a:p>
            <a:pPr marL="0" lvl="0" indent="0">
              <a:buClr>
                <a:schemeClr val="dk1"/>
              </a:buClr>
            </a:pPr>
            <a:r>
              <a:rPr lang="ko-KR" altLang="en-US" dirty="0"/>
              <a:t>목표를 표현한 손실 함수를 정의하고 이 손실을 최소화합니다</a:t>
            </a:r>
            <a:r>
              <a:rPr lang="en-US" altLang="ko-KR" dirty="0"/>
              <a:t>. </a:t>
            </a:r>
            <a:r>
              <a:rPr lang="ko-KR" altLang="en-US" dirty="0"/>
              <a:t>여기서 원하는 것은 참조의 이미지 스타일을 적용하면서 원본 이미지의 콘텐츠를 보존하는 것입니다</a:t>
            </a:r>
            <a:r>
              <a:rPr lang="en-US" altLang="ko-KR" dirty="0"/>
              <a:t>.</a:t>
            </a:r>
            <a:endParaRPr dirty="0"/>
          </a:p>
        </p:txBody>
      </p:sp>
      <p:cxnSp>
        <p:nvCxnSpPr>
          <p:cNvPr id="260" name="Google Shape;260;p22"/>
          <p:cNvCxnSpPr>
            <a:cxnSpLocks/>
          </p:cNvCxnSpPr>
          <p:nvPr/>
        </p:nvCxnSpPr>
        <p:spPr>
          <a:xfrm>
            <a:off x="4668704" y="2335226"/>
            <a:ext cx="4529084" cy="8874"/>
          </a:xfrm>
          <a:prstGeom prst="straightConnector1">
            <a:avLst/>
          </a:prstGeom>
          <a:noFill/>
          <a:ln w="9525" cap="flat" cmpd="sng">
            <a:solidFill>
              <a:schemeClr val="accent1"/>
            </a:solidFill>
            <a:prstDash val="solid"/>
            <a:round/>
            <a:headEnd type="none" w="med" len="med"/>
            <a:tailEnd type="none" w="med" len="med"/>
          </a:ln>
        </p:spPr>
      </p:cxnSp>
      <p:pic>
        <p:nvPicPr>
          <p:cNvPr id="4" name="그림 3">
            <a:extLst>
              <a:ext uri="{FF2B5EF4-FFF2-40B4-BE49-F238E27FC236}">
                <a16:creationId xmlns:a16="http://schemas.microsoft.com/office/drawing/2014/main" id="{4B42A491-A35F-4F52-B5AC-0EFE7CDFC91B}"/>
              </a:ext>
            </a:extLst>
          </p:cNvPr>
          <p:cNvPicPr>
            <a:picLocks noChangeAspect="1"/>
          </p:cNvPicPr>
          <p:nvPr/>
        </p:nvPicPr>
        <p:blipFill>
          <a:blip r:embed="rId3"/>
          <a:stretch>
            <a:fillRect/>
          </a:stretch>
        </p:blipFill>
        <p:spPr>
          <a:xfrm>
            <a:off x="332417" y="1142999"/>
            <a:ext cx="4164834" cy="3129967"/>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3632892" y="1148019"/>
            <a:ext cx="1878214"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o-KR" altLang="en-US" sz="3000" dirty="0"/>
              <a:t>손실 함수</a:t>
            </a:r>
            <a:endParaRPr sz="3000" dirty="0"/>
          </a:p>
        </p:txBody>
      </p:sp>
      <p:sp>
        <p:nvSpPr>
          <p:cNvPr id="259" name="Google Shape;259;p22"/>
          <p:cNvSpPr txBox="1">
            <a:spLocks noGrp="1"/>
          </p:cNvSpPr>
          <p:nvPr>
            <p:ph type="subTitle" idx="1"/>
          </p:nvPr>
        </p:nvSpPr>
        <p:spPr>
          <a:xfrm>
            <a:off x="2843248" y="2559956"/>
            <a:ext cx="3457500" cy="1420500"/>
          </a:xfrm>
          <a:prstGeom prst="rect">
            <a:avLst/>
          </a:prstGeom>
        </p:spPr>
        <p:txBody>
          <a:bodyPr spcFirstLastPara="1" wrap="square" lIns="91425" tIns="91425" rIns="91425" bIns="91425" anchor="t" anchorCtr="0">
            <a:noAutofit/>
          </a:bodyPr>
          <a:lstStyle/>
          <a:p>
            <a:pPr marL="0" lvl="0" indent="0">
              <a:buClr>
                <a:schemeClr val="dk1"/>
              </a:buClr>
            </a:pPr>
            <a:r>
              <a:rPr lang="en-US" altLang="ko-KR" dirty="0"/>
              <a:t>distance</a:t>
            </a:r>
            <a:r>
              <a:rPr lang="ko-KR" altLang="en-US" dirty="0"/>
              <a:t>는 </a:t>
            </a:r>
            <a:r>
              <a:rPr lang="en-US" altLang="ko-KR" dirty="0"/>
              <a:t>L2 </a:t>
            </a:r>
            <a:r>
              <a:rPr lang="ko-KR" altLang="en-US" dirty="0"/>
              <a:t>노름 같은 노름 함수입니다</a:t>
            </a:r>
            <a:r>
              <a:rPr lang="en-US" altLang="ko-KR" dirty="0"/>
              <a:t>.</a:t>
            </a:r>
          </a:p>
          <a:p>
            <a:pPr marL="0" lvl="0" indent="0">
              <a:buClr>
                <a:schemeClr val="dk1"/>
              </a:buClr>
            </a:pPr>
            <a:r>
              <a:rPr lang="en-US" altLang="ko-KR" dirty="0"/>
              <a:t>content </a:t>
            </a:r>
            <a:r>
              <a:rPr lang="ko-KR" altLang="en-US" dirty="0"/>
              <a:t>함수는 이미지의 콘텐츠 표현을 계산합니다</a:t>
            </a:r>
            <a:r>
              <a:rPr lang="en-US" altLang="ko-KR" dirty="0"/>
              <a:t>. style </a:t>
            </a:r>
            <a:r>
              <a:rPr lang="ko-KR" altLang="en-US" dirty="0"/>
              <a:t>함수는 이미지의 스타일 표현을 계산합니다</a:t>
            </a:r>
            <a:r>
              <a:rPr lang="en-US" altLang="ko-KR" dirty="0"/>
              <a:t>.</a:t>
            </a:r>
          </a:p>
          <a:p>
            <a:pPr marL="0" lvl="0" indent="0">
              <a:buClr>
                <a:schemeClr val="dk1"/>
              </a:buClr>
            </a:pPr>
            <a:endParaRPr lang="en-US" altLang="ko-KR" dirty="0"/>
          </a:p>
          <a:p>
            <a:pPr marL="0" lvl="0" indent="0">
              <a:buClr>
                <a:schemeClr val="dk1"/>
              </a:buClr>
            </a:pPr>
            <a:r>
              <a:rPr lang="ko-KR" altLang="en-US" dirty="0"/>
              <a:t>이 손실을 최소화 함으로서 참조 이미지의 스타일을 사용한 원본 이미지의 컨텐츠를 정확하게 만들 수 있다</a:t>
            </a:r>
            <a:r>
              <a:rPr lang="en-US" altLang="ko-KR" dirty="0"/>
              <a:t>.</a:t>
            </a:r>
            <a:endParaRPr dirty="0"/>
          </a:p>
        </p:txBody>
      </p:sp>
      <p:cxnSp>
        <p:nvCxnSpPr>
          <p:cNvPr id="260" name="Google Shape;260;p22"/>
          <p:cNvCxnSpPr/>
          <p:nvPr/>
        </p:nvCxnSpPr>
        <p:spPr>
          <a:xfrm>
            <a:off x="2424052" y="1754619"/>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2" name="그림 1">
            <a:extLst>
              <a:ext uri="{FF2B5EF4-FFF2-40B4-BE49-F238E27FC236}">
                <a16:creationId xmlns:a16="http://schemas.microsoft.com/office/drawing/2014/main" id="{E3B969A9-58FB-4E1D-9965-58389C3E5187}"/>
              </a:ext>
            </a:extLst>
          </p:cNvPr>
          <p:cNvPicPr>
            <a:picLocks noChangeAspect="1"/>
          </p:cNvPicPr>
          <p:nvPr/>
        </p:nvPicPr>
        <p:blipFill>
          <a:blip r:embed="rId3"/>
          <a:stretch>
            <a:fillRect/>
          </a:stretch>
        </p:blipFill>
        <p:spPr>
          <a:xfrm>
            <a:off x="2109786" y="1928965"/>
            <a:ext cx="4924425" cy="561975"/>
          </a:xfrm>
          <a:prstGeom prst="rect">
            <a:avLst/>
          </a:prstGeom>
        </p:spPr>
      </p:pic>
    </p:spTree>
    <p:extLst>
      <p:ext uri="{BB962C8B-B14F-4D97-AF65-F5344CB8AC3E}">
        <p14:creationId xmlns:p14="http://schemas.microsoft.com/office/powerpoint/2010/main" val="24733998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3477157" y="1148019"/>
            <a:ext cx="2189682"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o-KR" altLang="en-US" sz="3000" dirty="0"/>
              <a:t>콘텐츠 손실</a:t>
            </a:r>
            <a:endParaRPr sz="3000" dirty="0"/>
          </a:p>
        </p:txBody>
      </p:sp>
      <p:sp>
        <p:nvSpPr>
          <p:cNvPr id="259" name="Google Shape;259;p22"/>
          <p:cNvSpPr txBox="1">
            <a:spLocks noGrp="1"/>
          </p:cNvSpPr>
          <p:nvPr>
            <p:ph type="subTitle" idx="1"/>
          </p:nvPr>
        </p:nvSpPr>
        <p:spPr>
          <a:xfrm>
            <a:off x="1136125" y="1997846"/>
            <a:ext cx="7024254" cy="1420500"/>
          </a:xfrm>
          <a:prstGeom prst="rect">
            <a:avLst/>
          </a:prstGeom>
        </p:spPr>
        <p:txBody>
          <a:bodyPr spcFirstLastPara="1" wrap="square" lIns="91425" tIns="91425" rIns="91425" bIns="91425" anchor="t" anchorCtr="0">
            <a:noAutofit/>
          </a:bodyPr>
          <a:lstStyle/>
          <a:p>
            <a:r>
              <a:rPr lang="ko-KR" altLang="en-US" dirty="0"/>
              <a:t>         타깃 이미지와 생성된 이미지를 사전 훈련된 </a:t>
            </a:r>
            <a:r>
              <a:rPr lang="ko-KR" altLang="en-US" dirty="0" err="1"/>
              <a:t>컨브넷에</a:t>
            </a:r>
            <a:r>
              <a:rPr lang="ko-KR" altLang="en-US" dirty="0"/>
              <a:t> 주입하여 상위 층의 활성화를 계산합니다</a:t>
            </a:r>
            <a:r>
              <a:rPr lang="en-US" altLang="ko-KR" dirty="0"/>
              <a:t>. </a:t>
            </a:r>
          </a:p>
          <a:p>
            <a:r>
              <a:rPr lang="en-US" altLang="ko-KR" dirty="0"/>
              <a:t>         </a:t>
            </a:r>
            <a:r>
              <a:rPr lang="ko-KR" altLang="en-US" dirty="0"/>
              <a:t>이 두 값 사이의 </a:t>
            </a:r>
            <a:r>
              <a:rPr lang="en-US" altLang="ko-KR" dirty="0"/>
              <a:t>L2 </a:t>
            </a:r>
            <a:r>
              <a:rPr lang="ko-KR" altLang="en-US" dirty="0"/>
              <a:t>노름이 콘텐츠 손실로 사용하기에 좋습니다</a:t>
            </a:r>
            <a:r>
              <a:rPr lang="en-US" altLang="ko-KR" dirty="0"/>
              <a:t>. </a:t>
            </a:r>
            <a:r>
              <a:rPr lang="ko-KR" altLang="en-US" dirty="0"/>
              <a:t>상위 층에서 보았을 때 생성된 이미지와 원본 타깃 이미지를 비슷하게 만들 것입니다</a:t>
            </a:r>
            <a:r>
              <a:rPr lang="en-US" altLang="ko-KR" dirty="0"/>
              <a:t>. </a:t>
            </a:r>
            <a:r>
              <a:rPr lang="ko-KR" altLang="en-US" dirty="0" err="1"/>
              <a:t>컨브넷의</a:t>
            </a:r>
            <a:r>
              <a:rPr lang="ko-KR" altLang="en-US" dirty="0"/>
              <a:t> 상위 층이 보는 것이 입력 이미지의 콘텐츠라고 가정하면 이미지의 콘텐츠를 보존하는 방법으로 사용할 수 있습니다</a:t>
            </a:r>
            <a:r>
              <a:rPr lang="en-US" altLang="ko-KR" dirty="0"/>
              <a:t>.</a:t>
            </a:r>
          </a:p>
        </p:txBody>
      </p:sp>
      <p:cxnSp>
        <p:nvCxnSpPr>
          <p:cNvPr id="260" name="Google Shape;260;p22"/>
          <p:cNvCxnSpPr/>
          <p:nvPr/>
        </p:nvCxnSpPr>
        <p:spPr>
          <a:xfrm>
            <a:off x="2424052" y="1754619"/>
            <a:ext cx="44484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552235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3477157" y="1148019"/>
            <a:ext cx="2189682"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o-KR" altLang="en-US" sz="3000" dirty="0"/>
              <a:t>스타일 손실</a:t>
            </a:r>
            <a:endParaRPr sz="3000" dirty="0"/>
          </a:p>
        </p:txBody>
      </p:sp>
      <p:sp>
        <p:nvSpPr>
          <p:cNvPr id="259" name="Google Shape;259;p22"/>
          <p:cNvSpPr txBox="1">
            <a:spLocks noGrp="1"/>
          </p:cNvSpPr>
          <p:nvPr>
            <p:ph type="subTitle" idx="1"/>
          </p:nvPr>
        </p:nvSpPr>
        <p:spPr>
          <a:xfrm>
            <a:off x="761972" y="1967475"/>
            <a:ext cx="7620051" cy="2520471"/>
          </a:xfrm>
          <a:prstGeom prst="rect">
            <a:avLst/>
          </a:prstGeom>
        </p:spPr>
        <p:txBody>
          <a:bodyPr spcFirstLastPara="1" wrap="square" lIns="91425" tIns="91425" rIns="91425" bIns="91425" anchor="t" anchorCtr="0">
            <a:noAutofit/>
          </a:bodyPr>
          <a:lstStyle/>
          <a:p>
            <a:r>
              <a:rPr lang="ko-KR" altLang="en-US" dirty="0"/>
              <a:t>         스타일 손실은 </a:t>
            </a:r>
            <a:r>
              <a:rPr lang="ko-KR" altLang="en-US" dirty="0" err="1"/>
              <a:t>컨브넷의</a:t>
            </a:r>
            <a:r>
              <a:rPr lang="ko-KR" altLang="en-US" dirty="0"/>
              <a:t> 여러 층을 사용합니다</a:t>
            </a:r>
            <a:r>
              <a:rPr lang="en-US" altLang="ko-KR" dirty="0"/>
              <a:t>. </a:t>
            </a:r>
            <a:r>
              <a:rPr lang="ko-KR" altLang="en-US" dirty="0"/>
              <a:t>하나의 스타일이 아니라 참조 이미지에서 </a:t>
            </a:r>
            <a:r>
              <a:rPr lang="ko-KR" altLang="en-US" dirty="0" err="1"/>
              <a:t>컨브넷이</a:t>
            </a:r>
            <a:r>
              <a:rPr lang="ko-KR" altLang="en-US" dirty="0"/>
              <a:t> 추출한 모든 기의 스타일을 잡아야 합니다</a:t>
            </a:r>
            <a:r>
              <a:rPr lang="en-US" altLang="ko-KR" dirty="0"/>
              <a:t>.</a:t>
            </a:r>
          </a:p>
          <a:p>
            <a:r>
              <a:rPr lang="ko-KR" altLang="en-US" dirty="0"/>
              <a:t>         </a:t>
            </a:r>
            <a:r>
              <a:rPr lang="ko-KR" altLang="en-US" dirty="0" err="1"/>
              <a:t>게티스</a:t>
            </a:r>
            <a:r>
              <a:rPr lang="ko-KR" altLang="en-US" dirty="0"/>
              <a:t> 등은 층의 활성화 출력의 </a:t>
            </a:r>
            <a:r>
              <a:rPr lang="ko-KR" altLang="en-US" dirty="0" err="1"/>
              <a:t>그람</a:t>
            </a:r>
            <a:r>
              <a:rPr lang="ko-KR" altLang="en-US" dirty="0"/>
              <a:t> 행렬을 스타일 손실로 사용했습니다</a:t>
            </a:r>
            <a:r>
              <a:rPr lang="en-US" altLang="ko-KR" dirty="0"/>
              <a:t>. </a:t>
            </a:r>
            <a:r>
              <a:rPr lang="ko-KR" altLang="en-US" dirty="0" err="1"/>
              <a:t>그람</a:t>
            </a:r>
            <a:r>
              <a:rPr lang="ko-KR" altLang="en-US" dirty="0"/>
              <a:t> 행렬은 층의 특성 </a:t>
            </a:r>
            <a:r>
              <a:rPr lang="ko-KR" altLang="en-US" dirty="0" err="1"/>
              <a:t>맵들의</a:t>
            </a:r>
            <a:r>
              <a:rPr lang="ko-KR" altLang="en-US" dirty="0"/>
              <a:t> 적입니다</a:t>
            </a:r>
            <a:r>
              <a:rPr lang="en-US" altLang="ko-KR" dirty="0"/>
              <a:t>.</a:t>
            </a:r>
          </a:p>
          <a:p>
            <a:r>
              <a:rPr lang="en-US" altLang="ko-KR" dirty="0"/>
              <a:t>	</a:t>
            </a:r>
            <a:r>
              <a:rPr lang="ko-KR" altLang="en-US" dirty="0"/>
              <a:t>내적은 층의 특성 사이에 있는 상관관계를 표현한다고 이해할 수 있습니다</a:t>
            </a:r>
            <a:r>
              <a:rPr lang="en-US" altLang="ko-KR" dirty="0"/>
              <a:t>. </a:t>
            </a:r>
            <a:r>
              <a:rPr lang="ko-KR" altLang="en-US" dirty="0"/>
              <a:t>이런 특성의 상관관계는 특정 크기의 공간적인 패턴 통계를 잡아 냅니다</a:t>
            </a:r>
            <a:r>
              <a:rPr lang="en-US" altLang="ko-KR" dirty="0"/>
              <a:t>. </a:t>
            </a:r>
            <a:r>
              <a:rPr lang="ko-KR" altLang="en-US" dirty="0"/>
              <a:t>경험적으로 봤을 때 이 층에서 찾은 텍스처에 대응됩니다</a:t>
            </a:r>
            <a:r>
              <a:rPr lang="en-US" altLang="ko-KR" dirty="0"/>
              <a:t>.</a:t>
            </a:r>
          </a:p>
          <a:p>
            <a:r>
              <a:rPr lang="ko-KR" altLang="en-US" dirty="0"/>
              <a:t>         스타일 참조 이미지와 생성된 이미지로 층의 활성화를 계산합니다</a:t>
            </a:r>
            <a:r>
              <a:rPr lang="en-US" altLang="ko-KR" dirty="0"/>
              <a:t>. </a:t>
            </a:r>
            <a:r>
              <a:rPr lang="ko-KR" altLang="en-US" dirty="0"/>
              <a:t>스타일 손실은 그 안에 내재된 상관관계를 비슷하게 보존하는 것이 목적입니다</a:t>
            </a:r>
            <a:r>
              <a:rPr lang="en-US" altLang="ko-KR" dirty="0"/>
              <a:t>. </a:t>
            </a:r>
            <a:r>
              <a:rPr lang="ko-KR" altLang="en-US" dirty="0"/>
              <a:t>결국 스타일 참조 이미지와 생성된 이미지에서 여러 크기의 텍스처가 비슷하게 보이도록 만듭니다</a:t>
            </a:r>
            <a:r>
              <a:rPr lang="en-US" altLang="ko-KR" dirty="0"/>
              <a:t>.</a:t>
            </a:r>
          </a:p>
          <a:p>
            <a:endParaRPr lang="en-US" altLang="ko-KR" dirty="0"/>
          </a:p>
        </p:txBody>
      </p:sp>
      <p:cxnSp>
        <p:nvCxnSpPr>
          <p:cNvPr id="260" name="Google Shape;260;p22"/>
          <p:cNvCxnSpPr/>
          <p:nvPr/>
        </p:nvCxnSpPr>
        <p:spPr>
          <a:xfrm>
            <a:off x="2424052" y="1754619"/>
            <a:ext cx="44484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284841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334022" y="127876"/>
            <a:ext cx="2189682"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o-KR" altLang="en-US" sz="3000" dirty="0"/>
              <a:t>구현</a:t>
            </a:r>
            <a:r>
              <a:rPr lang="en-US" altLang="ko-KR" sz="3000" dirty="0"/>
              <a:t>(1)</a:t>
            </a:r>
            <a:endParaRPr sz="3000" dirty="0"/>
          </a:p>
        </p:txBody>
      </p:sp>
      <p:sp>
        <p:nvSpPr>
          <p:cNvPr id="259" name="Google Shape;259;p22"/>
          <p:cNvSpPr txBox="1">
            <a:spLocks noGrp="1"/>
          </p:cNvSpPr>
          <p:nvPr>
            <p:ph type="subTitle" idx="1"/>
          </p:nvPr>
        </p:nvSpPr>
        <p:spPr>
          <a:xfrm>
            <a:off x="5571567" y="1973856"/>
            <a:ext cx="3572433" cy="1195788"/>
          </a:xfrm>
          <a:prstGeom prst="rect">
            <a:avLst/>
          </a:prstGeom>
        </p:spPr>
        <p:txBody>
          <a:bodyPr spcFirstLastPara="1" wrap="square" lIns="91425" tIns="91425" rIns="91425" bIns="91425" anchor="t" anchorCtr="0">
            <a:noAutofit/>
          </a:bodyPr>
          <a:lstStyle/>
          <a:p>
            <a:r>
              <a:rPr lang="ko-KR" altLang="en-US" sz="1300" b="1" dirty="0"/>
              <a:t>입력 이미지와 참조 이미지의 경로 설정</a:t>
            </a:r>
            <a:endParaRPr lang="en-US" altLang="ko-KR" sz="1300" b="1" dirty="0"/>
          </a:p>
          <a:p>
            <a:endParaRPr lang="en-US" altLang="ko-KR" sz="1300" b="1" dirty="0"/>
          </a:p>
          <a:p>
            <a:r>
              <a:rPr lang="ko-KR" altLang="en-US" sz="1300" b="1" dirty="0"/>
              <a:t>출력 이미지의 크기 설정</a:t>
            </a:r>
            <a:endParaRPr lang="en-US" altLang="ko-KR" sz="1300" b="1" dirty="0"/>
          </a:p>
        </p:txBody>
      </p:sp>
      <p:cxnSp>
        <p:nvCxnSpPr>
          <p:cNvPr id="260" name="Google Shape;260;p22"/>
          <p:cNvCxnSpPr/>
          <p:nvPr/>
        </p:nvCxnSpPr>
        <p:spPr>
          <a:xfrm>
            <a:off x="299504" y="734476"/>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2" name="그림 1">
            <a:extLst>
              <a:ext uri="{FF2B5EF4-FFF2-40B4-BE49-F238E27FC236}">
                <a16:creationId xmlns:a16="http://schemas.microsoft.com/office/drawing/2014/main" id="{E8A0D00A-5218-46BD-97ED-7AE873412193}"/>
              </a:ext>
            </a:extLst>
          </p:cNvPr>
          <p:cNvPicPr>
            <a:picLocks noChangeAspect="1"/>
          </p:cNvPicPr>
          <p:nvPr/>
        </p:nvPicPr>
        <p:blipFill>
          <a:blip r:embed="rId3"/>
          <a:stretch>
            <a:fillRect/>
          </a:stretch>
        </p:blipFill>
        <p:spPr>
          <a:xfrm>
            <a:off x="226027" y="1839840"/>
            <a:ext cx="5153025" cy="1885950"/>
          </a:xfrm>
          <a:prstGeom prst="rect">
            <a:avLst/>
          </a:prstGeom>
        </p:spPr>
      </p:pic>
    </p:spTree>
    <p:extLst>
      <p:ext uri="{BB962C8B-B14F-4D97-AF65-F5344CB8AC3E}">
        <p14:creationId xmlns:p14="http://schemas.microsoft.com/office/powerpoint/2010/main" val="1579748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334022" y="127876"/>
            <a:ext cx="2189682"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o-KR" altLang="en-US" sz="3000" dirty="0"/>
              <a:t>구현</a:t>
            </a:r>
            <a:r>
              <a:rPr lang="en-US" altLang="ko-KR" sz="3000" dirty="0"/>
              <a:t>(2)</a:t>
            </a:r>
            <a:endParaRPr sz="3000" dirty="0"/>
          </a:p>
        </p:txBody>
      </p:sp>
      <p:sp>
        <p:nvSpPr>
          <p:cNvPr id="259" name="Google Shape;259;p22"/>
          <p:cNvSpPr txBox="1">
            <a:spLocks noGrp="1"/>
          </p:cNvSpPr>
          <p:nvPr>
            <p:ph type="subTitle" idx="1"/>
          </p:nvPr>
        </p:nvSpPr>
        <p:spPr>
          <a:xfrm>
            <a:off x="5281844" y="1886451"/>
            <a:ext cx="3572433" cy="1195788"/>
          </a:xfrm>
          <a:prstGeom prst="rect">
            <a:avLst/>
          </a:prstGeom>
        </p:spPr>
        <p:txBody>
          <a:bodyPr spcFirstLastPara="1" wrap="square" lIns="91425" tIns="91425" rIns="91425" bIns="91425" anchor="t" anchorCtr="0">
            <a:noAutofit/>
          </a:bodyPr>
          <a:lstStyle/>
          <a:p>
            <a:r>
              <a:rPr lang="en-US" altLang="ko-KR" b="1" dirty="0"/>
              <a:t>VGG19 </a:t>
            </a:r>
            <a:r>
              <a:rPr lang="ko-KR" altLang="en-US" b="1" dirty="0" err="1"/>
              <a:t>컨브넷에</a:t>
            </a:r>
            <a:r>
              <a:rPr lang="ko-KR" altLang="en-US" b="1" dirty="0"/>
              <a:t> </a:t>
            </a:r>
            <a:r>
              <a:rPr lang="ko-KR" altLang="en-US" b="1" dirty="0" err="1"/>
              <a:t>입출력할</a:t>
            </a:r>
            <a:r>
              <a:rPr lang="ko-KR" altLang="en-US" b="1" dirty="0"/>
              <a:t> 이미지의 로드</a:t>
            </a:r>
            <a:r>
              <a:rPr lang="en-US" altLang="ko-KR" b="1" dirty="0"/>
              <a:t>, </a:t>
            </a:r>
            <a:r>
              <a:rPr lang="ko-KR" altLang="en-US" b="1" dirty="0" err="1"/>
              <a:t>전처리</a:t>
            </a:r>
            <a:r>
              <a:rPr lang="en-US" altLang="ko-KR" b="1" dirty="0"/>
              <a:t>,</a:t>
            </a:r>
          </a:p>
          <a:p>
            <a:r>
              <a:rPr lang="ko-KR" altLang="en-US" b="1" dirty="0"/>
              <a:t>사후 처리를 위한 함수 정의</a:t>
            </a:r>
            <a:endParaRPr lang="en-US" altLang="ko-KR" b="1" dirty="0"/>
          </a:p>
          <a:p>
            <a:endParaRPr lang="en-US" altLang="ko-KR" dirty="0"/>
          </a:p>
          <a:p>
            <a:r>
              <a:rPr lang="ko-KR" altLang="en-US" dirty="0"/>
              <a:t>이미지넷의 평균 픽셀 값을 더하고 </a:t>
            </a:r>
            <a:r>
              <a:rPr lang="en-US" altLang="ko-KR" dirty="0"/>
              <a:t>BGR</a:t>
            </a:r>
            <a:r>
              <a:rPr lang="ko-KR" altLang="en-US" dirty="0"/>
              <a:t>을 </a:t>
            </a:r>
            <a:r>
              <a:rPr lang="en-US" altLang="ko-KR" dirty="0"/>
              <a:t>RGB</a:t>
            </a:r>
            <a:r>
              <a:rPr lang="ko-KR" altLang="en-US" dirty="0"/>
              <a:t>로</a:t>
            </a:r>
            <a:endParaRPr lang="en-US" altLang="ko-KR" dirty="0"/>
          </a:p>
          <a:p>
            <a:r>
              <a:rPr lang="ko-KR" altLang="en-US" dirty="0"/>
              <a:t>변환하는 과정은 </a:t>
            </a:r>
            <a:r>
              <a:rPr lang="en-US" altLang="ko-KR" dirty="0"/>
              <a:t>input </a:t>
            </a:r>
            <a:r>
              <a:rPr lang="ko-KR" altLang="en-US" dirty="0"/>
              <a:t>함수에서 일어나는 변환을</a:t>
            </a:r>
            <a:endParaRPr lang="en-US" altLang="ko-KR" dirty="0"/>
          </a:p>
          <a:p>
            <a:r>
              <a:rPr lang="ko-KR" altLang="en-US" dirty="0"/>
              <a:t>복원하는 과정이다</a:t>
            </a:r>
            <a:r>
              <a:rPr lang="en-US" altLang="ko-KR" dirty="0"/>
              <a:t>.</a:t>
            </a:r>
          </a:p>
        </p:txBody>
      </p:sp>
      <p:cxnSp>
        <p:nvCxnSpPr>
          <p:cNvPr id="260" name="Google Shape;260;p22"/>
          <p:cNvCxnSpPr/>
          <p:nvPr/>
        </p:nvCxnSpPr>
        <p:spPr>
          <a:xfrm>
            <a:off x="299504" y="734476"/>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3" name="그림 2">
            <a:extLst>
              <a:ext uri="{FF2B5EF4-FFF2-40B4-BE49-F238E27FC236}">
                <a16:creationId xmlns:a16="http://schemas.microsoft.com/office/drawing/2014/main" id="{C5EF785C-0130-44B4-8B93-61A3CA7391D6}"/>
              </a:ext>
            </a:extLst>
          </p:cNvPr>
          <p:cNvPicPr>
            <a:picLocks noChangeAspect="1"/>
          </p:cNvPicPr>
          <p:nvPr/>
        </p:nvPicPr>
        <p:blipFill>
          <a:blip r:embed="rId3"/>
          <a:stretch>
            <a:fillRect/>
          </a:stretch>
        </p:blipFill>
        <p:spPr>
          <a:xfrm>
            <a:off x="471054" y="1227674"/>
            <a:ext cx="4648200" cy="3181350"/>
          </a:xfrm>
          <a:prstGeom prst="rect">
            <a:avLst/>
          </a:prstGeom>
        </p:spPr>
      </p:pic>
    </p:spTree>
    <p:extLst>
      <p:ext uri="{BB962C8B-B14F-4D97-AF65-F5344CB8AC3E}">
        <p14:creationId xmlns:p14="http://schemas.microsoft.com/office/powerpoint/2010/main" val="16626164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334022" y="127876"/>
            <a:ext cx="2189682"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o-KR" altLang="en-US" sz="3000" dirty="0"/>
              <a:t>구현</a:t>
            </a:r>
            <a:r>
              <a:rPr lang="en-US" altLang="ko-KR" sz="3000" dirty="0"/>
              <a:t>(3)</a:t>
            </a:r>
            <a:endParaRPr sz="3000" dirty="0"/>
          </a:p>
        </p:txBody>
      </p:sp>
      <p:sp>
        <p:nvSpPr>
          <p:cNvPr id="259" name="Google Shape;259;p22"/>
          <p:cNvSpPr txBox="1">
            <a:spLocks noGrp="1"/>
          </p:cNvSpPr>
          <p:nvPr>
            <p:ph type="subTitle" idx="1"/>
          </p:nvPr>
        </p:nvSpPr>
        <p:spPr>
          <a:xfrm>
            <a:off x="5571567" y="1973856"/>
            <a:ext cx="3572433" cy="1195788"/>
          </a:xfrm>
          <a:prstGeom prst="rect">
            <a:avLst/>
          </a:prstGeom>
        </p:spPr>
        <p:txBody>
          <a:bodyPr spcFirstLastPara="1" wrap="square" lIns="91425" tIns="91425" rIns="91425" bIns="91425" anchor="t" anchorCtr="0">
            <a:noAutofit/>
          </a:bodyPr>
          <a:lstStyle/>
          <a:p>
            <a:r>
              <a:rPr lang="en-US" altLang="ko-KR" sz="1200" b="1" dirty="0"/>
              <a:t>VGG19 </a:t>
            </a:r>
            <a:r>
              <a:rPr lang="ko-KR" altLang="en-US" sz="1200" b="1" dirty="0"/>
              <a:t>네트워크 설정</a:t>
            </a:r>
            <a:endParaRPr lang="en-US" altLang="ko-KR" sz="1200" b="1" dirty="0"/>
          </a:p>
          <a:p>
            <a:r>
              <a:rPr lang="ko-KR" altLang="en-US" dirty="0"/>
              <a:t>참조 이미지</a:t>
            </a:r>
            <a:r>
              <a:rPr lang="en-US" altLang="ko-KR" dirty="0"/>
              <a:t>, </a:t>
            </a:r>
            <a:r>
              <a:rPr lang="ko-KR" altLang="en-US" dirty="0"/>
              <a:t>입력 이미지</a:t>
            </a:r>
            <a:r>
              <a:rPr lang="en-US" altLang="ko-KR" dirty="0"/>
              <a:t>, </a:t>
            </a:r>
            <a:r>
              <a:rPr lang="ko-KR" altLang="en-US" dirty="0"/>
              <a:t>생성된 이미지가 담긴</a:t>
            </a:r>
            <a:endParaRPr lang="en-US" altLang="ko-KR" dirty="0"/>
          </a:p>
          <a:p>
            <a:r>
              <a:rPr lang="ko-KR" altLang="en-US" dirty="0" err="1"/>
              <a:t>플레이스홀더를</a:t>
            </a:r>
            <a:r>
              <a:rPr lang="ko-KR" altLang="en-US" dirty="0"/>
              <a:t> 하나의 배치로 합치고 입력으로</a:t>
            </a:r>
            <a:endParaRPr lang="en-US" altLang="ko-KR" dirty="0"/>
          </a:p>
          <a:p>
            <a:r>
              <a:rPr lang="ko-KR" altLang="en-US" dirty="0"/>
              <a:t>사용합니다</a:t>
            </a:r>
            <a:r>
              <a:rPr lang="en-US" altLang="ko-KR" dirty="0"/>
              <a:t>.</a:t>
            </a:r>
          </a:p>
          <a:p>
            <a:r>
              <a:rPr lang="ko-KR" altLang="en-US" dirty="0"/>
              <a:t>사전 훈련된 이미지넷 가중치를 </a:t>
            </a:r>
            <a:r>
              <a:rPr lang="ko-KR" altLang="en-US" dirty="0" err="1"/>
              <a:t>로드합니다</a:t>
            </a:r>
            <a:r>
              <a:rPr lang="en-US" altLang="ko-KR" dirty="0"/>
              <a:t>.</a:t>
            </a:r>
          </a:p>
        </p:txBody>
      </p:sp>
      <p:cxnSp>
        <p:nvCxnSpPr>
          <p:cNvPr id="260" name="Google Shape;260;p22"/>
          <p:cNvCxnSpPr/>
          <p:nvPr/>
        </p:nvCxnSpPr>
        <p:spPr>
          <a:xfrm>
            <a:off x="299504" y="734476"/>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3" name="그림 2">
            <a:extLst>
              <a:ext uri="{FF2B5EF4-FFF2-40B4-BE49-F238E27FC236}">
                <a16:creationId xmlns:a16="http://schemas.microsoft.com/office/drawing/2014/main" id="{60B41569-1CB1-42A7-8B32-25E169A182D9}"/>
              </a:ext>
            </a:extLst>
          </p:cNvPr>
          <p:cNvPicPr>
            <a:picLocks noChangeAspect="1"/>
          </p:cNvPicPr>
          <p:nvPr/>
        </p:nvPicPr>
        <p:blipFill>
          <a:blip r:embed="rId3"/>
          <a:stretch>
            <a:fillRect/>
          </a:stretch>
        </p:blipFill>
        <p:spPr>
          <a:xfrm>
            <a:off x="206171" y="1073560"/>
            <a:ext cx="5467350" cy="3429000"/>
          </a:xfrm>
          <a:prstGeom prst="rect">
            <a:avLst/>
          </a:prstGeom>
        </p:spPr>
      </p:pic>
    </p:spTree>
    <p:extLst>
      <p:ext uri="{BB962C8B-B14F-4D97-AF65-F5344CB8AC3E}">
        <p14:creationId xmlns:p14="http://schemas.microsoft.com/office/powerpoint/2010/main" val="32891605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334022" y="127876"/>
            <a:ext cx="2189682"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o-KR" altLang="en-US" sz="3000" dirty="0"/>
              <a:t>구현</a:t>
            </a:r>
            <a:r>
              <a:rPr lang="en-US" altLang="ko-KR" sz="3000" dirty="0"/>
              <a:t>(4)</a:t>
            </a:r>
            <a:endParaRPr sz="3000" dirty="0"/>
          </a:p>
        </p:txBody>
      </p:sp>
      <p:sp>
        <p:nvSpPr>
          <p:cNvPr id="259" name="Google Shape;259;p22"/>
          <p:cNvSpPr txBox="1">
            <a:spLocks noGrp="1"/>
          </p:cNvSpPr>
          <p:nvPr>
            <p:ph type="subTitle" idx="1"/>
          </p:nvPr>
        </p:nvSpPr>
        <p:spPr>
          <a:xfrm>
            <a:off x="5096043" y="2008883"/>
            <a:ext cx="3572433" cy="1195788"/>
          </a:xfrm>
          <a:prstGeom prst="rect">
            <a:avLst/>
          </a:prstGeom>
        </p:spPr>
        <p:txBody>
          <a:bodyPr spcFirstLastPara="1" wrap="square" lIns="91425" tIns="91425" rIns="91425" bIns="91425" anchor="t" anchorCtr="0">
            <a:noAutofit/>
          </a:bodyPr>
          <a:lstStyle/>
          <a:p>
            <a:r>
              <a:rPr lang="ko-KR" altLang="en-US" sz="1300" b="1" dirty="0"/>
              <a:t>콘텐츠 손실 정의</a:t>
            </a:r>
            <a:endParaRPr lang="en-US" altLang="ko-KR" sz="1300" b="1" dirty="0"/>
          </a:p>
        </p:txBody>
      </p:sp>
      <p:cxnSp>
        <p:nvCxnSpPr>
          <p:cNvPr id="260" name="Google Shape;260;p22"/>
          <p:cNvCxnSpPr/>
          <p:nvPr/>
        </p:nvCxnSpPr>
        <p:spPr>
          <a:xfrm>
            <a:off x="299504" y="734476"/>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2" name="그림 1">
            <a:extLst>
              <a:ext uri="{FF2B5EF4-FFF2-40B4-BE49-F238E27FC236}">
                <a16:creationId xmlns:a16="http://schemas.microsoft.com/office/drawing/2014/main" id="{1F52B687-49B1-4D5A-9A2A-BE3713A02AEF}"/>
              </a:ext>
            </a:extLst>
          </p:cNvPr>
          <p:cNvPicPr>
            <a:picLocks noChangeAspect="1"/>
          </p:cNvPicPr>
          <p:nvPr/>
        </p:nvPicPr>
        <p:blipFill>
          <a:blip r:embed="rId3"/>
          <a:stretch>
            <a:fillRect/>
          </a:stretch>
        </p:blipFill>
        <p:spPr>
          <a:xfrm>
            <a:off x="794916" y="2187677"/>
            <a:ext cx="3457575" cy="419100"/>
          </a:xfrm>
          <a:prstGeom prst="rect">
            <a:avLst/>
          </a:prstGeom>
        </p:spPr>
      </p:pic>
    </p:spTree>
    <p:extLst>
      <p:ext uri="{BB962C8B-B14F-4D97-AF65-F5344CB8AC3E}">
        <p14:creationId xmlns:p14="http://schemas.microsoft.com/office/powerpoint/2010/main" val="27557537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334022" y="127876"/>
            <a:ext cx="2189682"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o-KR" altLang="en-US" sz="3000" dirty="0"/>
              <a:t>구현</a:t>
            </a:r>
            <a:r>
              <a:rPr lang="en-US" altLang="ko-KR" sz="3000" dirty="0"/>
              <a:t>(5)</a:t>
            </a:r>
            <a:endParaRPr sz="3000" dirty="0"/>
          </a:p>
        </p:txBody>
      </p:sp>
      <p:sp>
        <p:nvSpPr>
          <p:cNvPr id="259" name="Google Shape;259;p22"/>
          <p:cNvSpPr txBox="1">
            <a:spLocks noGrp="1"/>
          </p:cNvSpPr>
          <p:nvPr>
            <p:ph type="subTitle" idx="1"/>
          </p:nvPr>
        </p:nvSpPr>
        <p:spPr>
          <a:xfrm>
            <a:off x="5368414" y="1685156"/>
            <a:ext cx="3572433" cy="2214903"/>
          </a:xfrm>
          <a:prstGeom prst="rect">
            <a:avLst/>
          </a:prstGeom>
        </p:spPr>
        <p:txBody>
          <a:bodyPr spcFirstLastPara="1" wrap="square" lIns="91425" tIns="91425" rIns="91425" bIns="91425" anchor="t" anchorCtr="0">
            <a:noAutofit/>
          </a:bodyPr>
          <a:lstStyle/>
          <a:p>
            <a:r>
              <a:rPr lang="ko-KR" altLang="en-US" sz="1300" b="1" dirty="0"/>
              <a:t>스타일 손실 정의</a:t>
            </a:r>
            <a:endParaRPr lang="en-US" altLang="ko-KR" sz="1300" b="1" dirty="0"/>
          </a:p>
          <a:p>
            <a:endParaRPr lang="en-US" altLang="ko-KR" dirty="0"/>
          </a:p>
          <a:p>
            <a:r>
              <a:rPr lang="ko-KR" altLang="en-US" dirty="0"/>
              <a:t>유틸리티 함수를 사용하여 입력 행렬의 </a:t>
            </a:r>
            <a:r>
              <a:rPr lang="ko-KR" altLang="en-US" dirty="0" err="1"/>
              <a:t>그람</a:t>
            </a:r>
            <a:r>
              <a:rPr lang="ko-KR" altLang="en-US" dirty="0"/>
              <a:t> 행렬을</a:t>
            </a:r>
            <a:endParaRPr lang="en-US" altLang="ko-KR" dirty="0"/>
          </a:p>
          <a:p>
            <a:r>
              <a:rPr lang="ko-KR" altLang="en-US" dirty="0"/>
              <a:t>계산합니다</a:t>
            </a:r>
            <a:r>
              <a:rPr lang="en-US" altLang="ko-KR" dirty="0"/>
              <a:t>.</a:t>
            </a:r>
          </a:p>
          <a:p>
            <a:endParaRPr lang="en-US" altLang="ko-KR" dirty="0"/>
          </a:p>
          <a:p>
            <a:endParaRPr lang="en-US" altLang="ko-KR" dirty="0"/>
          </a:p>
          <a:p>
            <a:r>
              <a:rPr lang="ko-KR" altLang="en-US" dirty="0" err="1"/>
              <a:t>그람행렬</a:t>
            </a:r>
            <a:r>
              <a:rPr lang="en-US" altLang="ko-KR" dirty="0"/>
              <a:t>: </a:t>
            </a:r>
            <a:r>
              <a:rPr lang="ko-KR" altLang="en-US" dirty="0" err="1"/>
              <a:t>실수체에서정의하는경우</a:t>
            </a:r>
            <a:r>
              <a:rPr lang="ko-KR" altLang="en-US" dirty="0"/>
              <a:t> </a:t>
            </a:r>
            <a:r>
              <a:rPr lang="en-US" altLang="ko-KR" dirty="0"/>
              <a:t>,</a:t>
            </a:r>
            <a:r>
              <a:rPr lang="ko-KR" altLang="en-US" dirty="0" err="1"/>
              <a:t>그람매트릭스</a:t>
            </a:r>
            <a:r>
              <a:rPr lang="en-US" altLang="ko-KR" dirty="0"/>
              <a:t>(</a:t>
            </a:r>
          </a:p>
          <a:p>
            <a:r>
              <a:rPr lang="ko-KR" altLang="en-US" dirty="0" err="1"/>
              <a:t>그람행렬</a:t>
            </a:r>
            <a:r>
              <a:rPr lang="en-US" altLang="ko-KR" dirty="0"/>
              <a:t>)G </a:t>
            </a:r>
            <a:r>
              <a:rPr lang="ko-KR" altLang="en-US" dirty="0"/>
              <a:t>는 어떤 벡터 </a:t>
            </a:r>
            <a:r>
              <a:rPr lang="en-US" altLang="ko-KR" dirty="0"/>
              <a:t>M </a:t>
            </a:r>
            <a:r>
              <a:rPr lang="ko-KR" altLang="en-US" dirty="0"/>
              <a:t>과 그들의 집합 </a:t>
            </a:r>
            <a:r>
              <a:rPr lang="en-US" altLang="ko-KR" dirty="0"/>
              <a:t>V</a:t>
            </a:r>
            <a:r>
              <a:rPr lang="ko-KR" altLang="en-US" dirty="0"/>
              <a:t>를</a:t>
            </a:r>
            <a:endParaRPr lang="en-US" altLang="ko-KR" dirty="0"/>
          </a:p>
          <a:p>
            <a:r>
              <a:rPr lang="ko-KR" altLang="en-US" dirty="0" err="1"/>
              <a:t>예약했을때</a:t>
            </a:r>
            <a:r>
              <a:rPr lang="en-US" altLang="ko-KR" dirty="0"/>
              <a:t>,</a:t>
            </a:r>
            <a:r>
              <a:rPr lang="ko-KR" altLang="en-US" dirty="0"/>
              <a:t>이들의 내적 곱의 모든 경우의 행렬</a:t>
            </a:r>
            <a:endParaRPr lang="en-US" altLang="ko-KR" dirty="0"/>
          </a:p>
          <a:p>
            <a:r>
              <a:rPr lang="ko-KR" altLang="en-US" dirty="0"/>
              <a:t>표현입니다</a:t>
            </a:r>
            <a:r>
              <a:rPr lang="en-US" altLang="ko-KR" dirty="0"/>
              <a:t>.</a:t>
            </a:r>
          </a:p>
          <a:p>
            <a:endParaRPr lang="en-US" altLang="ko-KR" dirty="0"/>
          </a:p>
        </p:txBody>
      </p:sp>
      <p:cxnSp>
        <p:nvCxnSpPr>
          <p:cNvPr id="260" name="Google Shape;260;p22"/>
          <p:cNvCxnSpPr/>
          <p:nvPr/>
        </p:nvCxnSpPr>
        <p:spPr>
          <a:xfrm>
            <a:off x="299504" y="734476"/>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2" name="그림 1">
            <a:extLst>
              <a:ext uri="{FF2B5EF4-FFF2-40B4-BE49-F238E27FC236}">
                <a16:creationId xmlns:a16="http://schemas.microsoft.com/office/drawing/2014/main" id="{DFF3BEDA-ED0F-4495-9A49-94286A109EFC}"/>
              </a:ext>
            </a:extLst>
          </p:cNvPr>
          <p:cNvPicPr>
            <a:picLocks noChangeAspect="1"/>
          </p:cNvPicPr>
          <p:nvPr/>
        </p:nvPicPr>
        <p:blipFill>
          <a:blip r:embed="rId3"/>
          <a:stretch>
            <a:fillRect/>
          </a:stretch>
        </p:blipFill>
        <p:spPr>
          <a:xfrm>
            <a:off x="282064" y="1685156"/>
            <a:ext cx="5086350" cy="2028825"/>
          </a:xfrm>
          <a:prstGeom prst="rect">
            <a:avLst/>
          </a:prstGeom>
        </p:spPr>
      </p:pic>
    </p:spTree>
    <p:extLst>
      <p:ext uri="{BB962C8B-B14F-4D97-AF65-F5344CB8AC3E}">
        <p14:creationId xmlns:p14="http://schemas.microsoft.com/office/powerpoint/2010/main" val="2825762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334022" y="127876"/>
            <a:ext cx="2189682"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o-KR" altLang="en-US" sz="3000" dirty="0"/>
              <a:t>구현</a:t>
            </a:r>
            <a:r>
              <a:rPr lang="en-US" altLang="ko-KR" sz="3000" dirty="0"/>
              <a:t>(6)</a:t>
            </a:r>
            <a:endParaRPr sz="3000" dirty="0"/>
          </a:p>
        </p:txBody>
      </p:sp>
      <p:sp>
        <p:nvSpPr>
          <p:cNvPr id="259" name="Google Shape;259;p22"/>
          <p:cNvSpPr txBox="1">
            <a:spLocks noGrp="1"/>
          </p:cNvSpPr>
          <p:nvPr>
            <p:ph type="subTitle" idx="1"/>
          </p:nvPr>
        </p:nvSpPr>
        <p:spPr>
          <a:xfrm>
            <a:off x="5290085" y="2723720"/>
            <a:ext cx="3572433" cy="1195788"/>
          </a:xfrm>
          <a:prstGeom prst="rect">
            <a:avLst/>
          </a:prstGeom>
        </p:spPr>
        <p:txBody>
          <a:bodyPr spcFirstLastPara="1" wrap="square" lIns="91425" tIns="91425" rIns="91425" bIns="91425" anchor="t" anchorCtr="0">
            <a:noAutofit/>
          </a:bodyPr>
          <a:lstStyle/>
          <a:p>
            <a:r>
              <a:rPr lang="ko-KR" altLang="en-US" sz="1300" b="1" dirty="0"/>
              <a:t>총 변위 손실 정의</a:t>
            </a:r>
            <a:endParaRPr lang="en-US" altLang="ko-KR" sz="1300" b="1" dirty="0"/>
          </a:p>
          <a:p>
            <a:endParaRPr lang="en-US" altLang="ko-KR" dirty="0"/>
          </a:p>
          <a:p>
            <a:r>
              <a:rPr lang="ko-KR" altLang="en-US" dirty="0"/>
              <a:t>이는 생성된 이미지가 공간적인 연속성을 가지도록</a:t>
            </a:r>
            <a:endParaRPr lang="en-US" altLang="ko-KR" dirty="0"/>
          </a:p>
          <a:p>
            <a:r>
              <a:rPr lang="ko-KR" altLang="en-US" dirty="0"/>
              <a:t>도와주고 픽셀의 격자무늬가 과도하게 나타나는 것을</a:t>
            </a:r>
            <a:endParaRPr lang="en-US" altLang="ko-KR" dirty="0"/>
          </a:p>
          <a:p>
            <a:r>
              <a:rPr lang="ko-KR" altLang="en-US" dirty="0"/>
              <a:t>방지합니다</a:t>
            </a:r>
            <a:r>
              <a:rPr lang="en-US" altLang="ko-KR" dirty="0"/>
              <a:t>.</a:t>
            </a:r>
          </a:p>
        </p:txBody>
      </p:sp>
      <p:cxnSp>
        <p:nvCxnSpPr>
          <p:cNvPr id="260" name="Google Shape;260;p22"/>
          <p:cNvCxnSpPr/>
          <p:nvPr/>
        </p:nvCxnSpPr>
        <p:spPr>
          <a:xfrm>
            <a:off x="299504" y="734476"/>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2" name="그림 1">
            <a:extLst>
              <a:ext uri="{FF2B5EF4-FFF2-40B4-BE49-F238E27FC236}">
                <a16:creationId xmlns:a16="http://schemas.microsoft.com/office/drawing/2014/main" id="{568FE259-27FB-4B6B-936C-EC5A62C95E62}"/>
              </a:ext>
            </a:extLst>
          </p:cNvPr>
          <p:cNvPicPr>
            <a:picLocks noChangeAspect="1"/>
          </p:cNvPicPr>
          <p:nvPr/>
        </p:nvPicPr>
        <p:blipFill>
          <a:blip r:embed="rId3"/>
          <a:stretch>
            <a:fillRect/>
          </a:stretch>
        </p:blipFill>
        <p:spPr>
          <a:xfrm>
            <a:off x="242658" y="1343456"/>
            <a:ext cx="5619750" cy="1076325"/>
          </a:xfrm>
          <a:prstGeom prst="rect">
            <a:avLst/>
          </a:prstGeom>
        </p:spPr>
      </p:pic>
    </p:spTree>
    <p:extLst>
      <p:ext uri="{BB962C8B-B14F-4D97-AF65-F5344CB8AC3E}">
        <p14:creationId xmlns:p14="http://schemas.microsoft.com/office/powerpoint/2010/main" val="3782111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73911"/>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a:t>함수 </a:t>
            </a:r>
            <a:r>
              <a:rPr lang="en-US" altLang="ko-KR" dirty="0"/>
              <a:t>API</a:t>
            </a:r>
            <a:endParaRPr dirty="0"/>
          </a:p>
        </p:txBody>
      </p:sp>
      <p:cxnSp>
        <p:nvCxnSpPr>
          <p:cNvPr id="287" name="Google Shape;287;p23"/>
          <p:cNvCxnSpPr/>
          <p:nvPr/>
        </p:nvCxnSpPr>
        <p:spPr>
          <a:xfrm>
            <a:off x="311700" y="621061"/>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4" name="그림 23">
            <a:extLst>
              <a:ext uri="{FF2B5EF4-FFF2-40B4-BE49-F238E27FC236}">
                <a16:creationId xmlns:a16="http://schemas.microsoft.com/office/drawing/2014/main" id="{2C124940-9B84-4256-96B4-72685744FBC8}"/>
              </a:ext>
            </a:extLst>
          </p:cNvPr>
          <p:cNvPicPr>
            <a:picLocks noChangeAspect="1"/>
          </p:cNvPicPr>
          <p:nvPr/>
        </p:nvPicPr>
        <p:blipFill>
          <a:blip r:embed="rId3"/>
          <a:stretch>
            <a:fillRect/>
          </a:stretch>
        </p:blipFill>
        <p:spPr>
          <a:xfrm>
            <a:off x="311700" y="785996"/>
            <a:ext cx="4667145" cy="883329"/>
          </a:xfrm>
          <a:prstGeom prst="rect">
            <a:avLst/>
          </a:prstGeom>
        </p:spPr>
      </p:pic>
      <p:pic>
        <p:nvPicPr>
          <p:cNvPr id="15" name="그림 14">
            <a:extLst>
              <a:ext uri="{FF2B5EF4-FFF2-40B4-BE49-F238E27FC236}">
                <a16:creationId xmlns:a16="http://schemas.microsoft.com/office/drawing/2014/main" id="{C85D647B-2FAA-42F4-AC61-FEEA32621408}"/>
              </a:ext>
            </a:extLst>
          </p:cNvPr>
          <p:cNvPicPr>
            <a:picLocks noChangeAspect="1"/>
          </p:cNvPicPr>
          <p:nvPr/>
        </p:nvPicPr>
        <p:blipFill>
          <a:blip r:embed="rId4"/>
          <a:stretch>
            <a:fillRect/>
          </a:stretch>
        </p:blipFill>
        <p:spPr>
          <a:xfrm>
            <a:off x="311700" y="1877070"/>
            <a:ext cx="5442832" cy="2655998"/>
          </a:xfrm>
          <a:prstGeom prst="rect">
            <a:avLst/>
          </a:prstGeom>
        </p:spPr>
      </p:pic>
      <p:sp>
        <p:nvSpPr>
          <p:cNvPr id="31" name="Google Shape;259;p22">
            <a:extLst>
              <a:ext uri="{FF2B5EF4-FFF2-40B4-BE49-F238E27FC236}">
                <a16:creationId xmlns:a16="http://schemas.microsoft.com/office/drawing/2014/main" id="{9CEB6D45-5BCF-4F25-AC8A-E6410218CC07}"/>
              </a:ext>
            </a:extLst>
          </p:cNvPr>
          <p:cNvSpPr txBox="1">
            <a:spLocks noGrp="1"/>
          </p:cNvSpPr>
          <p:nvPr>
            <p:ph type="subTitle" idx="1"/>
          </p:nvPr>
        </p:nvSpPr>
        <p:spPr>
          <a:xfrm>
            <a:off x="6002039" y="785996"/>
            <a:ext cx="2830261"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pPr>
            <a:r>
              <a:rPr lang="en-US" altLang="ko-KR" dirty="0">
                <a:solidFill>
                  <a:schemeClr val="bg1"/>
                </a:solidFill>
              </a:rPr>
              <a:t>1. </a:t>
            </a:r>
            <a:r>
              <a:rPr lang="ko-KR" altLang="en-US" dirty="0">
                <a:solidFill>
                  <a:schemeClr val="bg1"/>
                </a:solidFill>
              </a:rPr>
              <a:t>직접</a:t>
            </a:r>
            <a:r>
              <a:rPr lang="en-US" altLang="ko-KR" dirty="0">
                <a:solidFill>
                  <a:schemeClr val="bg1"/>
                </a:solidFill>
              </a:rPr>
              <a:t> </a:t>
            </a:r>
            <a:r>
              <a:rPr lang="ko-KR" altLang="en-US" dirty="0" err="1">
                <a:solidFill>
                  <a:schemeClr val="bg1"/>
                </a:solidFill>
              </a:rPr>
              <a:t>텐서들의</a:t>
            </a:r>
            <a:r>
              <a:rPr lang="ko-KR" altLang="en-US" dirty="0">
                <a:solidFill>
                  <a:schemeClr val="bg1"/>
                </a:solidFill>
              </a:rPr>
              <a:t> 입출력을 다룸</a:t>
            </a:r>
            <a:endParaRPr lang="en-US" altLang="ko-KR" dirty="0">
              <a:solidFill>
                <a:schemeClr val="bg1"/>
              </a:solidFill>
            </a:endParaRPr>
          </a:p>
          <a:p>
            <a:pPr marL="0" lvl="0" indent="0" algn="l" rtl="0">
              <a:spcBef>
                <a:spcPts val="0"/>
              </a:spcBef>
              <a:spcAft>
                <a:spcPts val="0"/>
              </a:spcAft>
              <a:buClr>
                <a:schemeClr val="dk1"/>
              </a:buClr>
              <a:buSzPts val="1100"/>
            </a:pPr>
            <a:r>
              <a:rPr lang="en-US" altLang="ko-KR" dirty="0">
                <a:solidFill>
                  <a:schemeClr val="bg1"/>
                </a:solidFill>
              </a:rPr>
              <a:t>2. </a:t>
            </a:r>
            <a:r>
              <a:rPr lang="ko-KR" altLang="en-US" dirty="0">
                <a:solidFill>
                  <a:schemeClr val="bg1"/>
                </a:solidFill>
              </a:rPr>
              <a:t>함수처럼 층을 사용하여 </a:t>
            </a:r>
            <a:r>
              <a:rPr lang="ko-KR" altLang="en-US" dirty="0" err="1">
                <a:solidFill>
                  <a:schemeClr val="bg1"/>
                </a:solidFill>
              </a:rPr>
              <a:t>텐서를</a:t>
            </a:r>
            <a:r>
              <a:rPr lang="ko-KR" altLang="en-US" dirty="0">
                <a:solidFill>
                  <a:schemeClr val="bg1"/>
                </a:solidFill>
              </a:rPr>
              <a:t> </a:t>
            </a:r>
            <a:r>
              <a:rPr lang="en-US" altLang="ko-KR" dirty="0">
                <a:solidFill>
                  <a:schemeClr val="bg1"/>
                </a:solidFill>
              </a:rPr>
              <a:t>      </a:t>
            </a:r>
            <a:r>
              <a:rPr lang="ko-KR" altLang="en-US" dirty="0" err="1">
                <a:solidFill>
                  <a:schemeClr val="bg1"/>
                </a:solidFill>
              </a:rPr>
              <a:t>입력받고</a:t>
            </a:r>
            <a:r>
              <a:rPr lang="ko-KR" altLang="en-US" dirty="0">
                <a:solidFill>
                  <a:schemeClr val="bg1"/>
                </a:solidFill>
              </a:rPr>
              <a:t> 출력</a:t>
            </a:r>
            <a:endParaRPr dirty="0"/>
          </a:p>
        </p:txBody>
      </p:sp>
      <p:pic>
        <p:nvPicPr>
          <p:cNvPr id="17" name="그림 16">
            <a:extLst>
              <a:ext uri="{FF2B5EF4-FFF2-40B4-BE49-F238E27FC236}">
                <a16:creationId xmlns:a16="http://schemas.microsoft.com/office/drawing/2014/main" id="{DE31E4BE-0668-4EE2-9F73-E63BDE069373}"/>
              </a:ext>
            </a:extLst>
          </p:cNvPr>
          <p:cNvPicPr>
            <a:picLocks noChangeAspect="1"/>
          </p:cNvPicPr>
          <p:nvPr/>
        </p:nvPicPr>
        <p:blipFill>
          <a:blip r:embed="rId5"/>
          <a:stretch>
            <a:fillRect/>
          </a:stretch>
        </p:blipFill>
        <p:spPr>
          <a:xfrm>
            <a:off x="4173239" y="2232105"/>
            <a:ext cx="4493171" cy="2568706"/>
          </a:xfrm>
          <a:prstGeom prst="rect">
            <a:avLst/>
          </a:prstGeom>
        </p:spPr>
      </p:pic>
      <p:sp>
        <p:nvSpPr>
          <p:cNvPr id="18" name="설명선: 굽은 선 17">
            <a:extLst>
              <a:ext uri="{FF2B5EF4-FFF2-40B4-BE49-F238E27FC236}">
                <a16:creationId xmlns:a16="http://schemas.microsoft.com/office/drawing/2014/main" id="{F04D5416-DE63-41DE-81B4-629C7EDCE69C}"/>
              </a:ext>
            </a:extLst>
          </p:cNvPr>
          <p:cNvSpPr/>
          <p:nvPr/>
        </p:nvSpPr>
        <p:spPr>
          <a:xfrm>
            <a:off x="5801449" y="1584802"/>
            <a:ext cx="2508235" cy="584535"/>
          </a:xfrm>
          <a:prstGeom prst="borderCallout2">
            <a:avLst>
              <a:gd name="adj1" fmla="val 28159"/>
              <a:gd name="adj2" fmla="val 438"/>
              <a:gd name="adj3" fmla="val 18750"/>
              <a:gd name="adj4" fmla="val -16667"/>
              <a:gd name="adj5" fmla="val -33346"/>
              <a:gd name="adj6" fmla="val -3268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dirty="0">
                <a:solidFill>
                  <a:srgbClr val="FF0000"/>
                </a:solidFill>
              </a:rPr>
              <a:t>관련되지 않은 입력과 출력으로 모델을 만들면 </a:t>
            </a:r>
            <a:r>
              <a:rPr lang="en-US" altLang="ko-KR" sz="1050" dirty="0" err="1">
                <a:solidFill>
                  <a:srgbClr val="FF0000"/>
                </a:solidFill>
              </a:rPr>
              <a:t>RuntimeError</a:t>
            </a:r>
            <a:r>
              <a:rPr lang="ko-KR" altLang="en-US" sz="1050" dirty="0">
                <a:solidFill>
                  <a:srgbClr val="FF0000"/>
                </a:solidFill>
              </a:rPr>
              <a:t>가 발생합니다</a:t>
            </a:r>
            <a:r>
              <a:rPr lang="en-US" altLang="ko-KR" sz="1050" dirty="0">
                <a:solidFill>
                  <a:srgbClr val="FF0000"/>
                </a:solidFill>
              </a:rPr>
              <a:t>.</a:t>
            </a:r>
            <a:endParaRPr lang="ko-KR" altLang="en-US" sz="1050" dirty="0">
              <a:solidFill>
                <a:srgbClr val="FF0000"/>
              </a:solidFill>
            </a:endParaRPr>
          </a:p>
        </p:txBody>
      </p:sp>
      <p:pic>
        <p:nvPicPr>
          <p:cNvPr id="20" name="그림 19">
            <a:extLst>
              <a:ext uri="{FF2B5EF4-FFF2-40B4-BE49-F238E27FC236}">
                <a16:creationId xmlns:a16="http://schemas.microsoft.com/office/drawing/2014/main" id="{F9C9F93E-AA68-402E-B633-39977CE14DB6}"/>
              </a:ext>
            </a:extLst>
          </p:cNvPr>
          <p:cNvPicPr>
            <a:picLocks noChangeAspect="1"/>
          </p:cNvPicPr>
          <p:nvPr/>
        </p:nvPicPr>
        <p:blipFill>
          <a:blip r:embed="rId6"/>
          <a:stretch>
            <a:fillRect/>
          </a:stretch>
        </p:blipFill>
        <p:spPr>
          <a:xfrm>
            <a:off x="4422106" y="2311980"/>
            <a:ext cx="4209869" cy="1290617"/>
          </a:xfrm>
          <a:prstGeom prst="rect">
            <a:avLst/>
          </a:prstGeom>
        </p:spPr>
      </p:pic>
    </p:spTree>
    <p:extLst>
      <p:ext uri="{BB962C8B-B14F-4D97-AF65-F5344CB8AC3E}">
        <p14:creationId xmlns:p14="http://schemas.microsoft.com/office/powerpoint/2010/main" val="395852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7"/>
                                        </p:tgtEl>
                                        <p:attrNameLst>
                                          <p:attrName>ppt_x</p:attrName>
                                        </p:attrNameLst>
                                      </p:cBhvr>
                                      <p:tavLst>
                                        <p:tav tm="0">
                                          <p:val>
                                            <p:strVal val="ppt_x"/>
                                          </p:val>
                                        </p:tav>
                                        <p:tav tm="100000">
                                          <p:val>
                                            <p:strVal val="ppt_x"/>
                                          </p:val>
                                        </p:tav>
                                      </p:tavLst>
                                    </p:anim>
                                    <p:anim calcmode="lin" valueType="num">
                                      <p:cBhvr additive="base">
                                        <p:cTn id="13" dur="500"/>
                                        <p:tgtEl>
                                          <p:spTgt spid="17"/>
                                        </p:tgtEl>
                                        <p:attrNameLst>
                                          <p:attrName>ppt_y</p:attrName>
                                        </p:attrNameLst>
                                      </p:cBhvr>
                                      <p:tavLst>
                                        <p:tav tm="0">
                                          <p:val>
                                            <p:strVal val="ppt_y"/>
                                          </p:val>
                                        </p:tav>
                                        <p:tav tm="100000">
                                          <p:val>
                                            <p:strVal val="1+ppt_h/2"/>
                                          </p:val>
                                        </p:tav>
                                      </p:tavLst>
                                    </p:anim>
                                    <p:set>
                                      <p:cBhvr>
                                        <p:cTn id="14" dur="1" fill="hold">
                                          <p:stCondLst>
                                            <p:cond delay="499"/>
                                          </p:stCondLst>
                                        </p:cTn>
                                        <p:tgtEl>
                                          <p:spTgt spid="1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334022" y="127876"/>
            <a:ext cx="2189682"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o-KR" altLang="en-US" sz="3000" dirty="0"/>
              <a:t>구현</a:t>
            </a:r>
            <a:r>
              <a:rPr lang="en-US" altLang="ko-KR" sz="3000" dirty="0"/>
              <a:t>(7)</a:t>
            </a:r>
            <a:endParaRPr sz="3000" dirty="0"/>
          </a:p>
        </p:txBody>
      </p:sp>
      <p:sp>
        <p:nvSpPr>
          <p:cNvPr id="259" name="Google Shape;259;p22"/>
          <p:cNvSpPr txBox="1">
            <a:spLocks noGrp="1"/>
          </p:cNvSpPr>
          <p:nvPr>
            <p:ph type="subTitle" idx="1"/>
          </p:nvPr>
        </p:nvSpPr>
        <p:spPr>
          <a:xfrm>
            <a:off x="5176184" y="1214096"/>
            <a:ext cx="3572433" cy="2504015"/>
          </a:xfrm>
          <a:prstGeom prst="rect">
            <a:avLst/>
          </a:prstGeom>
        </p:spPr>
        <p:txBody>
          <a:bodyPr spcFirstLastPara="1" wrap="square" lIns="91425" tIns="91425" rIns="91425" bIns="91425" anchor="t" anchorCtr="0">
            <a:noAutofit/>
          </a:bodyPr>
          <a:lstStyle/>
          <a:p>
            <a:r>
              <a:rPr lang="ko-KR" altLang="en-US" sz="1300" b="1" dirty="0"/>
              <a:t>최소화할 최종 손실 정의하기</a:t>
            </a:r>
            <a:endParaRPr lang="en-US" altLang="ko-KR" sz="1300" b="1" dirty="0"/>
          </a:p>
          <a:p>
            <a:endParaRPr lang="en-US" altLang="ko-KR" dirty="0"/>
          </a:p>
          <a:p>
            <a:r>
              <a:rPr lang="ko-KR" altLang="en-US" dirty="0"/>
              <a:t>최소화할 손실은 이 세 손실의 가중치 평균입니다</a:t>
            </a:r>
            <a:r>
              <a:rPr lang="en-US" altLang="ko-KR" dirty="0"/>
              <a:t>.</a:t>
            </a:r>
          </a:p>
          <a:p>
            <a:r>
              <a:rPr lang="ko-KR" altLang="en-US" dirty="0"/>
              <a:t>콘텐츠 손실은 </a:t>
            </a:r>
            <a:r>
              <a:rPr lang="en-US" altLang="ko-KR" dirty="0"/>
              <a:t>block5_conv2 </a:t>
            </a:r>
            <a:r>
              <a:rPr lang="ko-KR" altLang="en-US" dirty="0"/>
              <a:t>층 하나만 사용해서</a:t>
            </a:r>
            <a:endParaRPr lang="en-US" altLang="ko-KR" dirty="0"/>
          </a:p>
          <a:p>
            <a:r>
              <a:rPr lang="ko-KR" altLang="en-US" dirty="0"/>
              <a:t>계산합니다</a:t>
            </a:r>
            <a:r>
              <a:rPr lang="en-US" altLang="ko-KR" dirty="0"/>
              <a:t>. </a:t>
            </a:r>
            <a:r>
              <a:rPr lang="ko-KR" altLang="en-US" dirty="0"/>
              <a:t>스타일 손실을 계산하기 위해서는 하위</a:t>
            </a:r>
            <a:endParaRPr lang="en-US" altLang="ko-KR" dirty="0"/>
          </a:p>
          <a:p>
            <a:r>
              <a:rPr lang="ko-KR" altLang="en-US" dirty="0"/>
              <a:t>층과 상위 층에 걸쳐 여러 층을 사용합니다</a:t>
            </a:r>
            <a:r>
              <a:rPr lang="en-US" altLang="ko-KR" dirty="0"/>
              <a:t>. </a:t>
            </a:r>
            <a:r>
              <a:rPr lang="ko-KR" altLang="en-US" dirty="0"/>
              <a:t>그리고</a:t>
            </a:r>
            <a:endParaRPr lang="en-US" altLang="ko-KR" dirty="0"/>
          </a:p>
          <a:p>
            <a:r>
              <a:rPr lang="ko-KR" altLang="en-US" dirty="0"/>
              <a:t>마지막에 총 변위 손실을 추가합니다</a:t>
            </a:r>
            <a:r>
              <a:rPr lang="en-US" altLang="ko-KR" dirty="0"/>
              <a:t>.</a:t>
            </a:r>
          </a:p>
          <a:p>
            <a:endParaRPr lang="en-US" altLang="ko-KR" dirty="0"/>
          </a:p>
          <a:p>
            <a:r>
              <a:rPr lang="ko-KR" altLang="en-US" dirty="0"/>
              <a:t>사용하는 스타일 참조 이미지와 콘텐츠 이미지에</a:t>
            </a:r>
            <a:endParaRPr lang="en-US" altLang="ko-KR" dirty="0"/>
          </a:p>
          <a:p>
            <a:r>
              <a:rPr lang="ko-KR" altLang="en-US" dirty="0"/>
              <a:t>따라 </a:t>
            </a:r>
            <a:r>
              <a:rPr lang="en-US" altLang="ko-KR" dirty="0" err="1"/>
              <a:t>content_weight</a:t>
            </a:r>
            <a:r>
              <a:rPr lang="en-US" altLang="ko-KR" dirty="0"/>
              <a:t> </a:t>
            </a:r>
            <a:r>
              <a:rPr lang="ko-KR" altLang="en-US" dirty="0"/>
              <a:t>계수</a:t>
            </a:r>
            <a:r>
              <a:rPr lang="en-US" altLang="ko-KR" dirty="0"/>
              <a:t>(</a:t>
            </a:r>
            <a:r>
              <a:rPr lang="ko-KR" altLang="en-US" dirty="0"/>
              <a:t>전체 손실에 기여하는</a:t>
            </a:r>
            <a:endParaRPr lang="en-US" altLang="ko-KR" dirty="0"/>
          </a:p>
          <a:p>
            <a:r>
              <a:rPr lang="ko-KR" altLang="en-US" dirty="0"/>
              <a:t>콘텐츠 손실의 정도</a:t>
            </a:r>
            <a:r>
              <a:rPr lang="en-US" altLang="ko-KR" dirty="0"/>
              <a:t>)</a:t>
            </a:r>
            <a:r>
              <a:rPr lang="ko-KR" altLang="en-US" dirty="0"/>
              <a:t>를 조정하는 것이 좋습니다</a:t>
            </a:r>
            <a:r>
              <a:rPr lang="en-US" altLang="ko-KR" dirty="0"/>
              <a:t>.</a:t>
            </a:r>
          </a:p>
          <a:p>
            <a:r>
              <a:rPr lang="en-US" altLang="ko-KR" dirty="0" err="1"/>
              <a:t>content_weight</a:t>
            </a:r>
            <a:r>
              <a:rPr lang="ko-KR" altLang="en-US" dirty="0"/>
              <a:t>가 높으면 생성된 이미지에 타깃</a:t>
            </a:r>
            <a:endParaRPr lang="en-US" altLang="ko-KR" dirty="0"/>
          </a:p>
          <a:p>
            <a:r>
              <a:rPr lang="ko-KR" altLang="en-US" dirty="0"/>
              <a:t>콘텐츠가 더 많이 나타나게 됩니다</a:t>
            </a:r>
            <a:r>
              <a:rPr lang="en-US" altLang="ko-KR" dirty="0"/>
              <a:t>.</a:t>
            </a:r>
          </a:p>
        </p:txBody>
      </p:sp>
      <p:cxnSp>
        <p:nvCxnSpPr>
          <p:cNvPr id="260" name="Google Shape;260;p22"/>
          <p:cNvCxnSpPr/>
          <p:nvPr/>
        </p:nvCxnSpPr>
        <p:spPr>
          <a:xfrm>
            <a:off x="299504" y="734476"/>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2" name="그림 1">
            <a:extLst>
              <a:ext uri="{FF2B5EF4-FFF2-40B4-BE49-F238E27FC236}">
                <a16:creationId xmlns:a16="http://schemas.microsoft.com/office/drawing/2014/main" id="{D8E53327-983C-41BC-A332-048C44317DDB}"/>
              </a:ext>
            </a:extLst>
          </p:cNvPr>
          <p:cNvPicPr>
            <a:picLocks noChangeAspect="1"/>
          </p:cNvPicPr>
          <p:nvPr/>
        </p:nvPicPr>
        <p:blipFill>
          <a:blip r:embed="rId3"/>
          <a:stretch>
            <a:fillRect/>
          </a:stretch>
        </p:blipFill>
        <p:spPr>
          <a:xfrm>
            <a:off x="395383" y="909568"/>
            <a:ext cx="4256642" cy="4062423"/>
          </a:xfrm>
          <a:prstGeom prst="rect">
            <a:avLst/>
          </a:prstGeom>
        </p:spPr>
      </p:pic>
    </p:spTree>
    <p:extLst>
      <p:ext uri="{BB962C8B-B14F-4D97-AF65-F5344CB8AC3E}">
        <p14:creationId xmlns:p14="http://schemas.microsoft.com/office/powerpoint/2010/main" val="29667650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334022" y="127876"/>
            <a:ext cx="2189682"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o-KR" altLang="en-US" sz="3000" dirty="0"/>
              <a:t>구현</a:t>
            </a:r>
            <a:r>
              <a:rPr lang="en-US" altLang="ko-KR" sz="3000" dirty="0"/>
              <a:t>(8)</a:t>
            </a:r>
            <a:endParaRPr sz="3000" dirty="0"/>
          </a:p>
        </p:txBody>
      </p:sp>
      <p:sp>
        <p:nvSpPr>
          <p:cNvPr id="259" name="Google Shape;259;p22"/>
          <p:cNvSpPr txBox="1">
            <a:spLocks noGrp="1"/>
          </p:cNvSpPr>
          <p:nvPr>
            <p:ph type="subTitle" idx="1"/>
          </p:nvPr>
        </p:nvSpPr>
        <p:spPr>
          <a:xfrm>
            <a:off x="4952391" y="1698190"/>
            <a:ext cx="3572433" cy="2214903"/>
          </a:xfrm>
          <a:prstGeom prst="rect">
            <a:avLst/>
          </a:prstGeom>
        </p:spPr>
        <p:txBody>
          <a:bodyPr spcFirstLastPara="1" wrap="square" lIns="91425" tIns="91425" rIns="91425" bIns="91425" anchor="t" anchorCtr="0">
            <a:noAutofit/>
          </a:bodyPr>
          <a:lstStyle/>
          <a:p>
            <a:r>
              <a:rPr lang="ko-KR" altLang="en-US" sz="1300" b="1" dirty="0"/>
              <a:t>경사 </a:t>
            </a:r>
            <a:r>
              <a:rPr lang="ko-KR" altLang="en-US" sz="1300" b="1" dirty="0" err="1"/>
              <a:t>하강법</a:t>
            </a:r>
            <a:r>
              <a:rPr lang="ko-KR" altLang="en-US" sz="1300" b="1" dirty="0"/>
              <a:t> 단계 설정하기</a:t>
            </a:r>
            <a:endParaRPr lang="en-US" altLang="ko-KR" sz="1300" b="1" dirty="0"/>
          </a:p>
          <a:p>
            <a:endParaRPr lang="en-US" altLang="ko-KR" dirty="0"/>
          </a:p>
          <a:p>
            <a:r>
              <a:rPr lang="ko-KR" altLang="en-US" dirty="0"/>
              <a:t>손실 함수의 값과 </a:t>
            </a:r>
            <a:r>
              <a:rPr lang="ko-KR" altLang="en-US" dirty="0" err="1"/>
              <a:t>그래디언트</a:t>
            </a:r>
            <a:r>
              <a:rPr lang="ko-KR" altLang="en-US" dirty="0"/>
              <a:t> 값을 따로 계산하는</a:t>
            </a:r>
            <a:endParaRPr lang="en-US" altLang="ko-KR" dirty="0"/>
          </a:p>
          <a:p>
            <a:r>
              <a:rPr lang="ko-KR" altLang="en-US" dirty="0"/>
              <a:t>것은 비효율적입니다</a:t>
            </a:r>
            <a:r>
              <a:rPr lang="en-US" altLang="ko-KR" dirty="0"/>
              <a:t>. </a:t>
            </a:r>
            <a:r>
              <a:rPr lang="ko-KR" altLang="en-US" dirty="0"/>
              <a:t>두 계산 사이에 중복되는</a:t>
            </a:r>
            <a:endParaRPr lang="en-US" altLang="ko-KR" dirty="0"/>
          </a:p>
          <a:p>
            <a:r>
              <a:rPr lang="ko-KR" altLang="en-US" dirty="0"/>
              <a:t>계산이 많기 때문입니다</a:t>
            </a:r>
            <a:r>
              <a:rPr lang="en-US" altLang="ko-KR" dirty="0"/>
              <a:t>. </a:t>
            </a:r>
            <a:r>
              <a:rPr lang="ko-KR" altLang="en-US" dirty="0"/>
              <a:t>한꺼번에 계산하는 것보다</a:t>
            </a:r>
            <a:endParaRPr lang="en-US" altLang="ko-KR" dirty="0"/>
          </a:p>
          <a:p>
            <a:r>
              <a:rPr lang="ko-KR" altLang="en-US" dirty="0"/>
              <a:t>거의 두 배 가량 느립니다</a:t>
            </a:r>
            <a:r>
              <a:rPr lang="en-US" altLang="ko-KR" dirty="0"/>
              <a:t>. </a:t>
            </a:r>
            <a:r>
              <a:rPr lang="ko-KR" altLang="en-US" dirty="0"/>
              <a:t>이를 피하기 위해 손실과</a:t>
            </a:r>
            <a:endParaRPr lang="en-US" altLang="ko-KR" dirty="0"/>
          </a:p>
          <a:p>
            <a:r>
              <a:rPr lang="ko-KR" altLang="en-US" dirty="0" err="1"/>
              <a:t>그래디언트</a:t>
            </a:r>
            <a:r>
              <a:rPr lang="ko-KR" altLang="en-US" dirty="0"/>
              <a:t> 값을 동시에 계산하는 </a:t>
            </a:r>
            <a:r>
              <a:rPr lang="en-US" altLang="ko-KR" dirty="0"/>
              <a:t>Evaluator</a:t>
            </a:r>
            <a:r>
              <a:rPr lang="ko-KR" altLang="en-US" dirty="0"/>
              <a:t>란</a:t>
            </a:r>
            <a:endParaRPr lang="en-US" altLang="ko-KR" dirty="0"/>
          </a:p>
          <a:p>
            <a:r>
              <a:rPr lang="ko-KR" altLang="en-US" dirty="0"/>
              <a:t>이름의 파이썬 클래스를 만들겠습니다</a:t>
            </a:r>
            <a:r>
              <a:rPr lang="en-US" altLang="ko-KR" dirty="0"/>
              <a:t>. </a:t>
            </a:r>
            <a:r>
              <a:rPr lang="ko-KR" altLang="en-US" dirty="0"/>
              <a:t>처음 호출할</a:t>
            </a:r>
            <a:endParaRPr lang="en-US" altLang="ko-KR" dirty="0"/>
          </a:p>
          <a:p>
            <a:r>
              <a:rPr lang="ko-KR" altLang="en-US" dirty="0"/>
              <a:t>때 손실 값을 반환하면서 다음 호출을 위해</a:t>
            </a:r>
            <a:endParaRPr lang="en-US" altLang="ko-KR" dirty="0"/>
          </a:p>
          <a:p>
            <a:r>
              <a:rPr lang="ko-KR" altLang="en-US" dirty="0" err="1"/>
              <a:t>그래디언트를</a:t>
            </a:r>
            <a:r>
              <a:rPr lang="ko-KR" altLang="en-US" dirty="0"/>
              <a:t> </a:t>
            </a:r>
            <a:r>
              <a:rPr lang="ko-KR" altLang="en-US" dirty="0" err="1"/>
              <a:t>캐싱합니다</a:t>
            </a:r>
            <a:r>
              <a:rPr lang="en-US" altLang="ko-KR" dirty="0"/>
              <a:t>.</a:t>
            </a:r>
          </a:p>
        </p:txBody>
      </p:sp>
      <p:cxnSp>
        <p:nvCxnSpPr>
          <p:cNvPr id="260" name="Google Shape;260;p22"/>
          <p:cNvCxnSpPr/>
          <p:nvPr/>
        </p:nvCxnSpPr>
        <p:spPr>
          <a:xfrm>
            <a:off x="299504" y="665650"/>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2" name="그림 1">
            <a:extLst>
              <a:ext uri="{FF2B5EF4-FFF2-40B4-BE49-F238E27FC236}">
                <a16:creationId xmlns:a16="http://schemas.microsoft.com/office/drawing/2014/main" id="{2FEDAD01-13F9-481D-96A3-7370B6FFD83F}"/>
              </a:ext>
            </a:extLst>
          </p:cNvPr>
          <p:cNvPicPr>
            <a:picLocks noChangeAspect="1"/>
          </p:cNvPicPr>
          <p:nvPr/>
        </p:nvPicPr>
        <p:blipFill>
          <a:blip r:embed="rId3"/>
          <a:stretch>
            <a:fillRect/>
          </a:stretch>
        </p:blipFill>
        <p:spPr>
          <a:xfrm>
            <a:off x="470841" y="753526"/>
            <a:ext cx="4014673" cy="4262098"/>
          </a:xfrm>
          <a:prstGeom prst="rect">
            <a:avLst/>
          </a:prstGeom>
        </p:spPr>
      </p:pic>
    </p:spTree>
    <p:extLst>
      <p:ext uri="{BB962C8B-B14F-4D97-AF65-F5344CB8AC3E}">
        <p14:creationId xmlns:p14="http://schemas.microsoft.com/office/powerpoint/2010/main" val="167808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334022" y="127876"/>
            <a:ext cx="2189682"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o-KR" altLang="en-US" sz="3000" dirty="0"/>
              <a:t>구현</a:t>
            </a:r>
            <a:r>
              <a:rPr lang="en-US" altLang="ko-KR" sz="3000" dirty="0"/>
              <a:t>(9)</a:t>
            </a:r>
            <a:endParaRPr sz="3000" dirty="0"/>
          </a:p>
        </p:txBody>
      </p:sp>
      <p:sp>
        <p:nvSpPr>
          <p:cNvPr id="259" name="Google Shape;259;p22"/>
          <p:cNvSpPr txBox="1">
            <a:spLocks noGrp="1"/>
          </p:cNvSpPr>
          <p:nvPr>
            <p:ph type="subTitle" idx="1"/>
          </p:nvPr>
        </p:nvSpPr>
        <p:spPr>
          <a:xfrm>
            <a:off x="5818705" y="2034368"/>
            <a:ext cx="3325295" cy="1195788"/>
          </a:xfrm>
          <a:prstGeom prst="rect">
            <a:avLst/>
          </a:prstGeom>
        </p:spPr>
        <p:txBody>
          <a:bodyPr spcFirstLastPara="1" wrap="square" lIns="91425" tIns="91425" rIns="91425" bIns="91425" anchor="t" anchorCtr="0">
            <a:noAutofit/>
          </a:bodyPr>
          <a:lstStyle/>
          <a:p>
            <a:r>
              <a:rPr lang="ko-KR" altLang="en-US" sz="1300" b="1" dirty="0"/>
              <a:t>스타일 트랜스퍼 반복 루프를 통해 </a:t>
            </a:r>
            <a:endParaRPr lang="en-US" altLang="ko-KR" sz="1300" b="1" dirty="0"/>
          </a:p>
          <a:p>
            <a:r>
              <a:rPr lang="ko-KR" altLang="en-US" sz="1300" b="1" dirty="0"/>
              <a:t>경사 하강법을 사용하면서 이미지</a:t>
            </a:r>
            <a:endParaRPr lang="en-US" altLang="ko-KR" sz="1300" b="1" dirty="0"/>
          </a:p>
          <a:p>
            <a:r>
              <a:rPr lang="ko-KR" altLang="en-US" sz="1300" b="1" dirty="0"/>
              <a:t>생성</a:t>
            </a:r>
            <a:r>
              <a:rPr lang="en-US" altLang="ko-KR" sz="1300" b="1" dirty="0"/>
              <a:t>, </a:t>
            </a:r>
            <a:r>
              <a:rPr lang="ko-KR" altLang="en-US" sz="1300" b="1" dirty="0"/>
              <a:t>저장</a:t>
            </a:r>
            <a:endParaRPr lang="en-US" altLang="ko-KR" sz="1300" b="1" dirty="0"/>
          </a:p>
        </p:txBody>
      </p:sp>
      <p:cxnSp>
        <p:nvCxnSpPr>
          <p:cNvPr id="260" name="Google Shape;260;p22"/>
          <p:cNvCxnSpPr/>
          <p:nvPr/>
        </p:nvCxnSpPr>
        <p:spPr>
          <a:xfrm>
            <a:off x="299504" y="734476"/>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3" name="그림 2">
            <a:extLst>
              <a:ext uri="{FF2B5EF4-FFF2-40B4-BE49-F238E27FC236}">
                <a16:creationId xmlns:a16="http://schemas.microsoft.com/office/drawing/2014/main" id="{44D9D14F-4CB7-41C8-BD2B-AA94781CB436}"/>
              </a:ext>
            </a:extLst>
          </p:cNvPr>
          <p:cNvPicPr>
            <a:picLocks noChangeAspect="1"/>
          </p:cNvPicPr>
          <p:nvPr/>
        </p:nvPicPr>
        <p:blipFill>
          <a:blip r:embed="rId3"/>
          <a:stretch>
            <a:fillRect/>
          </a:stretch>
        </p:blipFill>
        <p:spPr>
          <a:xfrm>
            <a:off x="316703" y="833437"/>
            <a:ext cx="5502002" cy="4086225"/>
          </a:xfrm>
          <a:prstGeom prst="rect">
            <a:avLst/>
          </a:prstGeom>
        </p:spPr>
      </p:pic>
    </p:spTree>
    <p:extLst>
      <p:ext uri="{BB962C8B-B14F-4D97-AF65-F5344CB8AC3E}">
        <p14:creationId xmlns:p14="http://schemas.microsoft.com/office/powerpoint/2010/main" val="2820795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a:t>출력</a:t>
            </a:r>
            <a:endParaRPr dirty="0"/>
          </a:p>
        </p:txBody>
      </p:sp>
      <p:sp>
        <p:nvSpPr>
          <p:cNvPr id="275" name="Google Shape;275;p23"/>
          <p:cNvSpPr txBox="1">
            <a:spLocks noGrp="1"/>
          </p:cNvSpPr>
          <p:nvPr>
            <p:ph type="ctrTitle"/>
          </p:nvPr>
        </p:nvSpPr>
        <p:spPr>
          <a:xfrm>
            <a:off x="726631" y="4041468"/>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a:t>원본 이미지</a:t>
            </a:r>
            <a:endParaRPr dirty="0"/>
          </a:p>
        </p:txBody>
      </p:sp>
      <p:sp>
        <p:nvSpPr>
          <p:cNvPr id="276" name="Google Shape;276;p23"/>
          <p:cNvSpPr txBox="1">
            <a:spLocks noGrp="1"/>
          </p:cNvSpPr>
          <p:nvPr>
            <p:ph type="ctrTitle" idx="4"/>
          </p:nvPr>
        </p:nvSpPr>
        <p:spPr>
          <a:xfrm>
            <a:off x="6341356" y="4041468"/>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a:t>생성된 이미지</a:t>
            </a:r>
            <a:endParaRPr dirty="0"/>
          </a:p>
        </p:txBody>
      </p:sp>
      <p:sp>
        <p:nvSpPr>
          <p:cNvPr id="277" name="Google Shape;277;p23"/>
          <p:cNvSpPr txBox="1">
            <a:spLocks noGrp="1"/>
          </p:cNvSpPr>
          <p:nvPr>
            <p:ph type="ctrTitle" idx="5"/>
          </p:nvPr>
        </p:nvSpPr>
        <p:spPr>
          <a:xfrm>
            <a:off x="3540631" y="4041468"/>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a:t>참조 이미지</a:t>
            </a:r>
            <a:endParaRPr dirty="0"/>
          </a:p>
        </p:txBody>
      </p:sp>
      <p:cxnSp>
        <p:nvCxnSpPr>
          <p:cNvPr id="287" name="Google Shape;287;p2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그림 1">
            <a:extLst>
              <a:ext uri="{FF2B5EF4-FFF2-40B4-BE49-F238E27FC236}">
                <a16:creationId xmlns:a16="http://schemas.microsoft.com/office/drawing/2014/main" id="{299CDC0B-3C58-4E0C-8871-AC5B90B582D3}"/>
              </a:ext>
            </a:extLst>
          </p:cNvPr>
          <p:cNvPicPr>
            <a:picLocks noChangeAspect="1"/>
          </p:cNvPicPr>
          <p:nvPr/>
        </p:nvPicPr>
        <p:blipFill>
          <a:blip r:embed="rId3"/>
          <a:stretch>
            <a:fillRect/>
          </a:stretch>
        </p:blipFill>
        <p:spPr>
          <a:xfrm>
            <a:off x="726631" y="1587728"/>
            <a:ext cx="2271040" cy="2178028"/>
          </a:xfrm>
          <a:prstGeom prst="rect">
            <a:avLst/>
          </a:prstGeom>
        </p:spPr>
      </p:pic>
      <p:pic>
        <p:nvPicPr>
          <p:cNvPr id="4" name="그림 3">
            <a:extLst>
              <a:ext uri="{FF2B5EF4-FFF2-40B4-BE49-F238E27FC236}">
                <a16:creationId xmlns:a16="http://schemas.microsoft.com/office/drawing/2014/main" id="{BFBCFD97-AECB-40BE-81E5-D7520FCB7376}"/>
              </a:ext>
            </a:extLst>
          </p:cNvPr>
          <p:cNvPicPr>
            <a:picLocks noChangeAspect="1"/>
          </p:cNvPicPr>
          <p:nvPr/>
        </p:nvPicPr>
        <p:blipFill>
          <a:blip r:embed="rId4"/>
          <a:stretch>
            <a:fillRect/>
          </a:stretch>
        </p:blipFill>
        <p:spPr>
          <a:xfrm>
            <a:off x="3362979" y="1587728"/>
            <a:ext cx="2352270" cy="2178028"/>
          </a:xfrm>
          <a:prstGeom prst="rect">
            <a:avLst/>
          </a:prstGeom>
        </p:spPr>
      </p:pic>
      <p:pic>
        <p:nvPicPr>
          <p:cNvPr id="5" name="그림 4">
            <a:extLst>
              <a:ext uri="{FF2B5EF4-FFF2-40B4-BE49-F238E27FC236}">
                <a16:creationId xmlns:a16="http://schemas.microsoft.com/office/drawing/2014/main" id="{0590C6F0-A2CB-4108-9B2A-2BF101E9C5C4}"/>
              </a:ext>
            </a:extLst>
          </p:cNvPr>
          <p:cNvPicPr>
            <a:picLocks noChangeAspect="1"/>
          </p:cNvPicPr>
          <p:nvPr/>
        </p:nvPicPr>
        <p:blipFill>
          <a:blip r:embed="rId5"/>
          <a:stretch>
            <a:fillRect/>
          </a:stretch>
        </p:blipFill>
        <p:spPr>
          <a:xfrm>
            <a:off x="6162117" y="1587751"/>
            <a:ext cx="2255239" cy="2178005"/>
          </a:xfrm>
          <a:prstGeom prst="rect">
            <a:avLst/>
          </a:prstGeom>
        </p:spPr>
      </p:pic>
    </p:spTree>
    <p:extLst>
      <p:ext uri="{BB962C8B-B14F-4D97-AF65-F5344CB8AC3E}">
        <p14:creationId xmlns:p14="http://schemas.microsoft.com/office/powerpoint/2010/main" val="3039449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4664225" y="1730776"/>
            <a:ext cx="4448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KR" sz="3000" dirty="0"/>
              <a:t>8.4 </a:t>
            </a:r>
            <a:r>
              <a:rPr lang="ko-KR" altLang="en-US" sz="3000" dirty="0"/>
              <a:t>변이형 </a:t>
            </a:r>
            <a:r>
              <a:rPr lang="ko-KR" altLang="en-US" sz="3000" dirty="0" err="1"/>
              <a:t>오토인코더를</a:t>
            </a:r>
            <a:r>
              <a:rPr lang="ko-KR" altLang="en-US" sz="3000" dirty="0"/>
              <a:t> 사용한 이미지 생성</a:t>
            </a:r>
            <a:endParaRPr sz="3000" dirty="0"/>
          </a:p>
        </p:txBody>
      </p:sp>
      <p:sp>
        <p:nvSpPr>
          <p:cNvPr id="259" name="Google Shape;259;p22"/>
          <p:cNvSpPr txBox="1">
            <a:spLocks noGrp="1"/>
          </p:cNvSpPr>
          <p:nvPr>
            <p:ph type="subTitle" idx="1"/>
          </p:nvPr>
        </p:nvSpPr>
        <p:spPr>
          <a:xfrm>
            <a:off x="4718888" y="2491068"/>
            <a:ext cx="3571224" cy="15172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KR" altLang="en-US" dirty="0"/>
              <a:t>이미지의 잠재 공간에서 샘플링해서 완전히 새로운 이미지나 기존 이미지를 변형하는 방식이 현재 인기 있다</a:t>
            </a:r>
            <a:r>
              <a:rPr lang="en-US" altLang="ko-KR" dirty="0"/>
              <a:t>.</a:t>
            </a:r>
          </a:p>
          <a:p>
            <a:pPr marL="0" lvl="0" indent="0" algn="l" rtl="0">
              <a:spcBef>
                <a:spcPts val="0"/>
              </a:spcBef>
              <a:spcAft>
                <a:spcPts val="0"/>
              </a:spcAft>
              <a:buClr>
                <a:schemeClr val="dk1"/>
              </a:buClr>
              <a:buSzPts val="1100"/>
              <a:buFont typeface="Arial"/>
              <a:buNone/>
            </a:pPr>
            <a:r>
              <a:rPr lang="ko-KR" altLang="en-US" dirty="0"/>
              <a:t>오토 인코더</a:t>
            </a:r>
            <a:r>
              <a:rPr lang="en-US" altLang="ko-KR" dirty="0"/>
              <a:t>(VAE)</a:t>
            </a:r>
            <a:r>
              <a:rPr lang="ko-KR" altLang="en-US" dirty="0"/>
              <a:t>는 이러한 변형 방법 중 하나이다</a:t>
            </a:r>
            <a:r>
              <a:rPr lang="en-US" altLang="ko-KR" dirty="0"/>
              <a:t>.</a:t>
            </a:r>
          </a:p>
          <a:p>
            <a:pPr marL="0" lvl="0" indent="0" algn="l" rtl="0">
              <a:spcBef>
                <a:spcPts val="0"/>
              </a:spcBef>
              <a:spcAft>
                <a:spcPts val="0"/>
              </a:spcAft>
              <a:buClr>
                <a:schemeClr val="dk1"/>
              </a:buClr>
              <a:buSzPts val="1100"/>
              <a:buFont typeface="Arial"/>
              <a:buNone/>
            </a:pPr>
            <a:r>
              <a:rPr lang="ko-KR" altLang="en-US" dirty="0"/>
              <a:t>오토 인코더는 이미지가 아닌 음성이나 텍스트에도 적용하여 원본을 변형할 수 있다</a:t>
            </a:r>
            <a:r>
              <a:rPr lang="en-US" altLang="ko-KR" dirty="0"/>
              <a:t>.</a:t>
            </a:r>
          </a:p>
          <a:p>
            <a:pPr marL="0" lvl="0" indent="0" algn="l" rtl="0">
              <a:spcBef>
                <a:spcPts val="0"/>
              </a:spcBef>
              <a:spcAft>
                <a:spcPts val="0"/>
              </a:spcAft>
              <a:buClr>
                <a:schemeClr val="dk1"/>
              </a:buClr>
              <a:buSzPts val="1100"/>
              <a:buFont typeface="Arial"/>
              <a:buNone/>
            </a:pPr>
            <a:endParaRPr lang="en-US" altLang="ko-KR" dirty="0"/>
          </a:p>
          <a:p>
            <a:pPr marL="0" lvl="0" indent="0" algn="l" rtl="0">
              <a:spcBef>
                <a:spcPts val="0"/>
              </a:spcBef>
              <a:spcAft>
                <a:spcPts val="0"/>
              </a:spcAft>
              <a:buClr>
                <a:schemeClr val="dk1"/>
              </a:buClr>
              <a:buSzPts val="1100"/>
              <a:buFont typeface="Arial"/>
              <a:buNone/>
            </a:pPr>
            <a:endParaRPr dirty="0"/>
          </a:p>
        </p:txBody>
      </p:sp>
      <p:cxnSp>
        <p:nvCxnSpPr>
          <p:cNvPr id="260" name="Google Shape;260;p22"/>
          <p:cNvCxnSpPr>
            <a:cxnSpLocks/>
          </p:cNvCxnSpPr>
          <p:nvPr/>
        </p:nvCxnSpPr>
        <p:spPr>
          <a:xfrm>
            <a:off x="4668704" y="2335226"/>
            <a:ext cx="4529084" cy="8874"/>
          </a:xfrm>
          <a:prstGeom prst="straightConnector1">
            <a:avLst/>
          </a:prstGeom>
          <a:noFill/>
          <a:ln w="9525" cap="flat" cmpd="sng">
            <a:solidFill>
              <a:schemeClr val="accent1"/>
            </a:solidFill>
            <a:prstDash val="solid"/>
            <a:round/>
            <a:headEnd type="none" w="med" len="med"/>
            <a:tailEnd type="none" w="med" len="med"/>
          </a:ln>
        </p:spPr>
      </p:cxnSp>
      <p:pic>
        <p:nvPicPr>
          <p:cNvPr id="6" name="그림 5">
            <a:extLst>
              <a:ext uri="{FF2B5EF4-FFF2-40B4-BE49-F238E27FC236}">
                <a16:creationId xmlns:a16="http://schemas.microsoft.com/office/drawing/2014/main" id="{3B142D95-57AC-4BD3-97EE-3699A177AD2F}"/>
              </a:ext>
            </a:extLst>
          </p:cNvPr>
          <p:cNvPicPr>
            <a:picLocks noChangeAspect="1"/>
          </p:cNvPicPr>
          <p:nvPr/>
        </p:nvPicPr>
        <p:blipFill>
          <a:blip r:embed="rId3"/>
          <a:stretch>
            <a:fillRect/>
          </a:stretch>
        </p:blipFill>
        <p:spPr>
          <a:xfrm>
            <a:off x="239263" y="1073139"/>
            <a:ext cx="4332737" cy="2835857"/>
          </a:xfrm>
          <a:prstGeom prst="rect">
            <a:avLst/>
          </a:prstGeom>
        </p:spPr>
      </p:pic>
    </p:spTree>
    <p:extLst>
      <p:ext uri="{BB962C8B-B14F-4D97-AF65-F5344CB8AC3E}">
        <p14:creationId xmlns:p14="http://schemas.microsoft.com/office/powerpoint/2010/main" val="3478590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2000156" y="277499"/>
            <a:ext cx="5143687" cy="6161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o-KR" altLang="en-US" sz="3000" dirty="0"/>
              <a:t>이미지 변형을 위한 개념 벡터</a:t>
            </a:r>
            <a:endParaRPr sz="3000" dirty="0"/>
          </a:p>
        </p:txBody>
      </p:sp>
      <p:sp>
        <p:nvSpPr>
          <p:cNvPr id="259" name="Google Shape;259;p22"/>
          <p:cNvSpPr txBox="1">
            <a:spLocks noGrp="1"/>
          </p:cNvSpPr>
          <p:nvPr>
            <p:ph type="subTitle" idx="1"/>
          </p:nvPr>
        </p:nvSpPr>
        <p:spPr>
          <a:xfrm>
            <a:off x="1183937" y="4148635"/>
            <a:ext cx="7076836" cy="550105"/>
          </a:xfrm>
          <a:prstGeom prst="rect">
            <a:avLst/>
          </a:prstGeom>
        </p:spPr>
        <p:txBody>
          <a:bodyPr spcFirstLastPara="1" wrap="square" lIns="91425" tIns="91425" rIns="91425" bIns="91425" anchor="t" anchorCtr="0">
            <a:noAutofit/>
          </a:bodyPr>
          <a:lstStyle/>
          <a:p>
            <a:pPr marL="0" lvl="0" indent="0">
              <a:buClr>
                <a:schemeClr val="dk1"/>
              </a:buClr>
            </a:pPr>
            <a:r>
              <a:rPr lang="ko-KR" altLang="en-US" dirty="0"/>
              <a:t>훈련 데이터를 통한 학습 과정을 통해 나온 이미지의 잠재 공간에서 </a:t>
            </a:r>
            <a:r>
              <a:rPr lang="en-US" altLang="ko-KR" dirty="0"/>
              <a:t>Z </a:t>
            </a:r>
            <a:r>
              <a:rPr lang="ko-KR" altLang="en-US" dirty="0"/>
              <a:t>포인트가 무표정일때 </a:t>
            </a:r>
            <a:r>
              <a:rPr lang="en-US" altLang="ko-KR" dirty="0"/>
              <a:t>Z+S</a:t>
            </a:r>
            <a:r>
              <a:rPr lang="ko-KR" altLang="en-US" dirty="0"/>
              <a:t>포인트는 웃는 표정이라고 가정하면 </a:t>
            </a:r>
            <a:r>
              <a:rPr lang="en-US" altLang="ko-KR" dirty="0"/>
              <a:t>Z+S</a:t>
            </a:r>
            <a:r>
              <a:rPr lang="ko-KR" altLang="en-US" dirty="0"/>
              <a:t>는 개념 벡터 중 웃음 벡터가 된다</a:t>
            </a:r>
            <a:r>
              <a:rPr lang="en-US" altLang="ko-KR" dirty="0"/>
              <a:t>.</a:t>
            </a:r>
            <a:endParaRPr dirty="0"/>
          </a:p>
        </p:txBody>
      </p:sp>
      <p:cxnSp>
        <p:nvCxnSpPr>
          <p:cNvPr id="260" name="Google Shape;260;p22"/>
          <p:cNvCxnSpPr/>
          <p:nvPr/>
        </p:nvCxnSpPr>
        <p:spPr>
          <a:xfrm>
            <a:off x="2337409" y="889950"/>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6" name="그림 5">
            <a:extLst>
              <a:ext uri="{FF2B5EF4-FFF2-40B4-BE49-F238E27FC236}">
                <a16:creationId xmlns:a16="http://schemas.microsoft.com/office/drawing/2014/main" id="{7C8962CE-284B-4809-94F7-2DE8F7C9C6B8}"/>
              </a:ext>
            </a:extLst>
          </p:cNvPr>
          <p:cNvPicPr>
            <a:picLocks noChangeAspect="1"/>
          </p:cNvPicPr>
          <p:nvPr/>
        </p:nvPicPr>
        <p:blipFill>
          <a:blip r:embed="rId3"/>
          <a:stretch>
            <a:fillRect/>
          </a:stretch>
        </p:blipFill>
        <p:spPr>
          <a:xfrm>
            <a:off x="1699434" y="1125470"/>
            <a:ext cx="5724350" cy="2539268"/>
          </a:xfrm>
          <a:prstGeom prst="rect">
            <a:avLst/>
          </a:prstGeom>
        </p:spPr>
      </p:pic>
    </p:spTree>
    <p:extLst>
      <p:ext uri="{BB962C8B-B14F-4D97-AF65-F5344CB8AC3E}">
        <p14:creationId xmlns:p14="http://schemas.microsoft.com/office/powerpoint/2010/main" val="3842285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1816992" y="273831"/>
            <a:ext cx="6326816" cy="6161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o-KR" altLang="en-US" sz="3000" dirty="0"/>
              <a:t>변이형 </a:t>
            </a:r>
            <a:r>
              <a:rPr lang="ko-KR" altLang="en-US" sz="3000" dirty="0" err="1"/>
              <a:t>오토인코더의</a:t>
            </a:r>
            <a:r>
              <a:rPr lang="ko-KR" altLang="en-US" sz="3000" dirty="0"/>
              <a:t> 작동 방식</a:t>
            </a:r>
            <a:endParaRPr sz="3000" dirty="0"/>
          </a:p>
        </p:txBody>
      </p:sp>
      <p:sp>
        <p:nvSpPr>
          <p:cNvPr id="259" name="Google Shape;259;p22"/>
          <p:cNvSpPr txBox="1">
            <a:spLocks noGrp="1"/>
          </p:cNvSpPr>
          <p:nvPr>
            <p:ph type="subTitle" idx="1"/>
          </p:nvPr>
        </p:nvSpPr>
        <p:spPr>
          <a:xfrm>
            <a:off x="1183937" y="4148635"/>
            <a:ext cx="7076836" cy="550105"/>
          </a:xfrm>
          <a:prstGeom prst="rect">
            <a:avLst/>
          </a:prstGeom>
        </p:spPr>
        <p:txBody>
          <a:bodyPr spcFirstLastPara="1" wrap="square" lIns="91425" tIns="91425" rIns="91425" bIns="91425" anchor="t" anchorCtr="0">
            <a:noAutofit/>
          </a:bodyPr>
          <a:lstStyle/>
          <a:p>
            <a:pPr marL="0" lvl="0" indent="0">
              <a:buClr>
                <a:schemeClr val="dk1"/>
              </a:buClr>
            </a:pPr>
            <a:r>
              <a:rPr lang="ko-KR" altLang="en-US" dirty="0"/>
              <a:t>학습한 이미지의 잠재 공간의 한 벡터를 입력 이미지에 적용하여서 변형된 이미지를 만드는 방식이다</a:t>
            </a:r>
            <a:r>
              <a:rPr lang="en-US" altLang="ko-KR" dirty="0"/>
              <a:t>.</a:t>
            </a:r>
          </a:p>
          <a:p>
            <a:pPr marL="0" lvl="0" indent="0">
              <a:buClr>
                <a:schemeClr val="dk1"/>
              </a:buClr>
            </a:pPr>
            <a:r>
              <a:rPr lang="ko-KR" altLang="en-US" dirty="0"/>
              <a:t>과거에는 입력을 압축된 표현으로 매핑해서 유용하지 않았지만 현재는 잠재 공간의 고정된 코딩으로 압축하는 대신에 통계 분포의 파라미터로 변환 하기 때문에 무작위성이 생겨 안정성이 높아졌고 유효한 출력을 만든다</a:t>
            </a:r>
            <a:r>
              <a:rPr lang="en-US" altLang="ko-KR" dirty="0"/>
              <a:t>.</a:t>
            </a:r>
            <a:endParaRPr dirty="0"/>
          </a:p>
        </p:txBody>
      </p:sp>
      <p:cxnSp>
        <p:nvCxnSpPr>
          <p:cNvPr id="260" name="Google Shape;260;p22"/>
          <p:cNvCxnSpPr/>
          <p:nvPr/>
        </p:nvCxnSpPr>
        <p:spPr>
          <a:xfrm>
            <a:off x="2337409" y="889950"/>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3" name="그림 2">
            <a:extLst>
              <a:ext uri="{FF2B5EF4-FFF2-40B4-BE49-F238E27FC236}">
                <a16:creationId xmlns:a16="http://schemas.microsoft.com/office/drawing/2014/main" id="{69AC531B-FE7B-4C34-8C08-6C897042FC05}"/>
              </a:ext>
            </a:extLst>
          </p:cNvPr>
          <p:cNvPicPr>
            <a:picLocks noChangeAspect="1"/>
          </p:cNvPicPr>
          <p:nvPr/>
        </p:nvPicPr>
        <p:blipFill>
          <a:blip r:embed="rId3"/>
          <a:stretch>
            <a:fillRect/>
          </a:stretch>
        </p:blipFill>
        <p:spPr>
          <a:xfrm>
            <a:off x="1681365" y="1043980"/>
            <a:ext cx="5815050" cy="2997079"/>
          </a:xfrm>
          <a:prstGeom prst="rect">
            <a:avLst/>
          </a:prstGeom>
        </p:spPr>
      </p:pic>
    </p:spTree>
    <p:extLst>
      <p:ext uri="{BB962C8B-B14F-4D97-AF65-F5344CB8AC3E}">
        <p14:creationId xmlns:p14="http://schemas.microsoft.com/office/powerpoint/2010/main" val="23362991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334022" y="127876"/>
            <a:ext cx="2189682"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o-KR" altLang="en-US" sz="3000" dirty="0"/>
              <a:t>구현</a:t>
            </a:r>
            <a:r>
              <a:rPr lang="en-US" altLang="ko-KR" sz="3000" dirty="0"/>
              <a:t>(1)</a:t>
            </a:r>
            <a:endParaRPr sz="3000" dirty="0"/>
          </a:p>
        </p:txBody>
      </p:sp>
      <p:sp>
        <p:nvSpPr>
          <p:cNvPr id="259" name="Google Shape;259;p22"/>
          <p:cNvSpPr txBox="1">
            <a:spLocks noGrp="1"/>
          </p:cNvSpPr>
          <p:nvPr>
            <p:ph type="subTitle" idx="1"/>
          </p:nvPr>
        </p:nvSpPr>
        <p:spPr>
          <a:xfrm>
            <a:off x="5119284" y="1526595"/>
            <a:ext cx="3572433" cy="2230396"/>
          </a:xfrm>
          <a:prstGeom prst="rect">
            <a:avLst/>
          </a:prstGeom>
        </p:spPr>
        <p:txBody>
          <a:bodyPr spcFirstLastPara="1" wrap="square" lIns="91425" tIns="91425" rIns="91425" bIns="91425" anchor="t" anchorCtr="0">
            <a:noAutofit/>
          </a:bodyPr>
          <a:lstStyle/>
          <a:p>
            <a:r>
              <a:rPr lang="en-US" altLang="ko-KR" sz="1300" b="1" dirty="0"/>
              <a:t>VAE </a:t>
            </a:r>
            <a:r>
              <a:rPr lang="ko-KR" altLang="en-US" sz="1300" b="1" dirty="0"/>
              <a:t>인코더 네트워크</a:t>
            </a:r>
            <a:endParaRPr lang="en-US" altLang="ko-KR" sz="1300" b="1" dirty="0"/>
          </a:p>
          <a:p>
            <a:endParaRPr lang="en-US" altLang="ko-KR" sz="1300" b="1" dirty="0"/>
          </a:p>
          <a:p>
            <a:r>
              <a:rPr lang="ko-KR" altLang="en-US" dirty="0"/>
              <a:t>이미지를 잠재 공간 상의 확률 분포 파라미터로</a:t>
            </a:r>
            <a:endParaRPr lang="en-US" altLang="ko-KR" dirty="0"/>
          </a:p>
          <a:p>
            <a:r>
              <a:rPr lang="ko-KR" altLang="en-US" dirty="0"/>
              <a:t>매핑하는 인코더 네트워크입니다</a:t>
            </a:r>
            <a:r>
              <a:rPr lang="en-US" altLang="ko-KR" dirty="0"/>
              <a:t>. </a:t>
            </a:r>
            <a:r>
              <a:rPr lang="ko-KR" altLang="en-US" dirty="0"/>
              <a:t>입력 이미지 </a:t>
            </a:r>
            <a:r>
              <a:rPr lang="en-US" altLang="ko-KR" dirty="0"/>
              <a:t>x</a:t>
            </a:r>
            <a:r>
              <a:rPr lang="ko-KR" altLang="en-US" dirty="0"/>
              <a:t>를</a:t>
            </a:r>
            <a:endParaRPr lang="en-US" altLang="ko-KR" dirty="0"/>
          </a:p>
          <a:p>
            <a:r>
              <a:rPr lang="ko-KR" altLang="en-US" dirty="0"/>
              <a:t>두 벡터 </a:t>
            </a:r>
            <a:r>
              <a:rPr lang="en-US" altLang="ko-KR" dirty="0" err="1"/>
              <a:t>z_mean</a:t>
            </a:r>
            <a:r>
              <a:rPr lang="ko-KR" altLang="en-US" dirty="0"/>
              <a:t>과 </a:t>
            </a:r>
            <a:r>
              <a:rPr lang="en-US" altLang="ko-KR" dirty="0" err="1"/>
              <a:t>z_log_var</a:t>
            </a:r>
            <a:r>
              <a:rPr lang="ko-KR" altLang="en-US" dirty="0"/>
              <a:t>로 매핑하는 간단한</a:t>
            </a:r>
            <a:endParaRPr lang="en-US" altLang="ko-KR" dirty="0"/>
          </a:p>
          <a:p>
            <a:r>
              <a:rPr lang="ko-KR" altLang="en-US" dirty="0" err="1"/>
              <a:t>컨브넷입니다</a:t>
            </a:r>
            <a:r>
              <a:rPr lang="en-US" altLang="ko-KR" dirty="0"/>
              <a:t>.</a:t>
            </a:r>
          </a:p>
          <a:p>
            <a:endParaRPr lang="en-US" altLang="ko-KR" dirty="0"/>
          </a:p>
          <a:p>
            <a:r>
              <a:rPr lang="ko-KR" altLang="en-US" dirty="0"/>
              <a:t>입력 이미지는 결국 </a:t>
            </a:r>
            <a:r>
              <a:rPr lang="en-US" altLang="ko-KR" dirty="0"/>
              <a:t>2</a:t>
            </a:r>
            <a:r>
              <a:rPr lang="ko-KR" altLang="en-US" dirty="0"/>
              <a:t>개의 파라미터로 </a:t>
            </a:r>
            <a:r>
              <a:rPr lang="ko-KR" altLang="en-US" dirty="0" err="1"/>
              <a:t>인코딩됩니다</a:t>
            </a:r>
            <a:r>
              <a:rPr lang="en-US" altLang="ko-KR" dirty="0"/>
              <a:t>.</a:t>
            </a:r>
          </a:p>
        </p:txBody>
      </p:sp>
      <p:cxnSp>
        <p:nvCxnSpPr>
          <p:cNvPr id="260" name="Google Shape;260;p22"/>
          <p:cNvCxnSpPr/>
          <p:nvPr/>
        </p:nvCxnSpPr>
        <p:spPr>
          <a:xfrm>
            <a:off x="299504" y="734476"/>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2" name="그림 1">
            <a:extLst>
              <a:ext uri="{FF2B5EF4-FFF2-40B4-BE49-F238E27FC236}">
                <a16:creationId xmlns:a16="http://schemas.microsoft.com/office/drawing/2014/main" id="{782B609C-A320-4885-ACDC-15E85820A2AE}"/>
              </a:ext>
            </a:extLst>
          </p:cNvPr>
          <p:cNvPicPr>
            <a:picLocks noChangeAspect="1"/>
          </p:cNvPicPr>
          <p:nvPr/>
        </p:nvPicPr>
        <p:blipFill>
          <a:blip r:embed="rId3"/>
          <a:stretch>
            <a:fillRect/>
          </a:stretch>
        </p:blipFill>
        <p:spPr>
          <a:xfrm>
            <a:off x="452283" y="852373"/>
            <a:ext cx="3990143" cy="4163251"/>
          </a:xfrm>
          <a:prstGeom prst="rect">
            <a:avLst/>
          </a:prstGeom>
        </p:spPr>
      </p:pic>
    </p:spTree>
    <p:extLst>
      <p:ext uri="{BB962C8B-B14F-4D97-AF65-F5344CB8AC3E}">
        <p14:creationId xmlns:p14="http://schemas.microsoft.com/office/powerpoint/2010/main" val="16597035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334022" y="127876"/>
            <a:ext cx="2189682"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o-KR" altLang="en-US" sz="3000" dirty="0"/>
              <a:t>구현</a:t>
            </a:r>
            <a:r>
              <a:rPr lang="en-US" altLang="ko-KR" sz="3000" dirty="0"/>
              <a:t>(2)</a:t>
            </a:r>
            <a:endParaRPr sz="3000" dirty="0"/>
          </a:p>
        </p:txBody>
      </p:sp>
      <p:sp>
        <p:nvSpPr>
          <p:cNvPr id="259" name="Google Shape;259;p22"/>
          <p:cNvSpPr txBox="1">
            <a:spLocks noGrp="1"/>
          </p:cNvSpPr>
          <p:nvPr>
            <p:ph type="subTitle" idx="1"/>
          </p:nvPr>
        </p:nvSpPr>
        <p:spPr>
          <a:xfrm>
            <a:off x="5322185" y="1973856"/>
            <a:ext cx="3572433" cy="1195788"/>
          </a:xfrm>
          <a:prstGeom prst="rect">
            <a:avLst/>
          </a:prstGeom>
        </p:spPr>
        <p:txBody>
          <a:bodyPr spcFirstLastPara="1" wrap="square" lIns="91425" tIns="91425" rIns="91425" bIns="91425" anchor="t" anchorCtr="0">
            <a:noAutofit/>
          </a:bodyPr>
          <a:lstStyle/>
          <a:p>
            <a:r>
              <a:rPr lang="ko-KR" altLang="en-US" sz="1300" b="1" dirty="0"/>
              <a:t>잠재 공간 샘플링 함수</a:t>
            </a:r>
            <a:endParaRPr lang="en-US" altLang="ko-KR" sz="1300" b="1" dirty="0"/>
          </a:p>
          <a:p>
            <a:endParaRPr lang="en-US" altLang="ko-KR" dirty="0"/>
          </a:p>
          <a:p>
            <a:r>
              <a:rPr lang="ko-KR" altLang="en-US" dirty="0"/>
              <a:t>두 파라미터를 통계 분포의 파라미터로 가정하고 </a:t>
            </a:r>
            <a:endParaRPr lang="en-US" altLang="ko-KR" dirty="0"/>
          </a:p>
          <a:p>
            <a:r>
              <a:rPr lang="ko-KR" altLang="en-US" dirty="0"/>
              <a:t>잠재 공간 포인트를</a:t>
            </a:r>
            <a:r>
              <a:rPr lang="en-US" altLang="ko-KR" dirty="0"/>
              <a:t> z</a:t>
            </a:r>
            <a:r>
              <a:rPr lang="ko-KR" altLang="en-US" dirty="0"/>
              <a:t>를 생성합니다</a:t>
            </a:r>
            <a:r>
              <a:rPr lang="en-US" altLang="ko-KR" dirty="0"/>
              <a:t>.</a:t>
            </a:r>
          </a:p>
        </p:txBody>
      </p:sp>
      <p:cxnSp>
        <p:nvCxnSpPr>
          <p:cNvPr id="260" name="Google Shape;260;p22"/>
          <p:cNvCxnSpPr/>
          <p:nvPr/>
        </p:nvCxnSpPr>
        <p:spPr>
          <a:xfrm>
            <a:off x="299504" y="734476"/>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2" name="그림 1">
            <a:extLst>
              <a:ext uri="{FF2B5EF4-FFF2-40B4-BE49-F238E27FC236}">
                <a16:creationId xmlns:a16="http://schemas.microsoft.com/office/drawing/2014/main" id="{DA074976-09FC-4153-B119-3EEED1F497E9}"/>
              </a:ext>
            </a:extLst>
          </p:cNvPr>
          <p:cNvPicPr>
            <a:picLocks noChangeAspect="1"/>
          </p:cNvPicPr>
          <p:nvPr/>
        </p:nvPicPr>
        <p:blipFill>
          <a:blip r:embed="rId3"/>
          <a:stretch>
            <a:fillRect/>
          </a:stretch>
        </p:blipFill>
        <p:spPr>
          <a:xfrm>
            <a:off x="334022" y="1969494"/>
            <a:ext cx="4686300" cy="1200150"/>
          </a:xfrm>
          <a:prstGeom prst="rect">
            <a:avLst/>
          </a:prstGeom>
        </p:spPr>
      </p:pic>
    </p:spTree>
    <p:extLst>
      <p:ext uri="{BB962C8B-B14F-4D97-AF65-F5344CB8AC3E}">
        <p14:creationId xmlns:p14="http://schemas.microsoft.com/office/powerpoint/2010/main" val="7045615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334022" y="127876"/>
            <a:ext cx="2189682"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o-KR" altLang="en-US" sz="3000" dirty="0"/>
              <a:t>구현</a:t>
            </a:r>
            <a:r>
              <a:rPr lang="en-US" altLang="ko-KR" sz="3000" dirty="0"/>
              <a:t>(3)</a:t>
            </a:r>
            <a:endParaRPr sz="3000" dirty="0"/>
          </a:p>
        </p:txBody>
      </p:sp>
      <p:sp>
        <p:nvSpPr>
          <p:cNvPr id="259" name="Google Shape;259;p22"/>
          <p:cNvSpPr txBox="1">
            <a:spLocks noGrp="1"/>
          </p:cNvSpPr>
          <p:nvPr>
            <p:ph type="subTitle" idx="1"/>
          </p:nvPr>
        </p:nvSpPr>
        <p:spPr>
          <a:xfrm>
            <a:off x="5571567" y="1814830"/>
            <a:ext cx="3572433" cy="1195788"/>
          </a:xfrm>
          <a:prstGeom prst="rect">
            <a:avLst/>
          </a:prstGeom>
        </p:spPr>
        <p:txBody>
          <a:bodyPr spcFirstLastPara="1" wrap="square" lIns="91425" tIns="91425" rIns="91425" bIns="91425" anchor="t" anchorCtr="0">
            <a:noAutofit/>
          </a:bodyPr>
          <a:lstStyle/>
          <a:p>
            <a:r>
              <a:rPr lang="ko-KR" altLang="en-US" sz="1300" b="1" dirty="0"/>
              <a:t>잠재 공간 포인트를 이미지로 매핑하는 </a:t>
            </a:r>
            <a:r>
              <a:rPr lang="en-US" altLang="ko-KR" sz="1300" b="1" dirty="0"/>
              <a:t>VAE</a:t>
            </a:r>
          </a:p>
          <a:p>
            <a:r>
              <a:rPr lang="ko-KR" altLang="en-US" sz="1300" b="1" dirty="0"/>
              <a:t>디코딩 네트워크</a:t>
            </a:r>
            <a:endParaRPr lang="en-US" altLang="ko-KR" sz="1300" b="1" dirty="0"/>
          </a:p>
          <a:p>
            <a:endParaRPr lang="en-US" altLang="ko-KR" sz="1300" b="1" dirty="0"/>
          </a:p>
          <a:p>
            <a:r>
              <a:rPr lang="ko-KR" altLang="en-US" dirty="0"/>
              <a:t>벡터 </a:t>
            </a:r>
            <a:r>
              <a:rPr lang="en-US" altLang="ko-KR" dirty="0"/>
              <a:t>z</a:t>
            </a:r>
            <a:r>
              <a:rPr lang="ko-KR" altLang="en-US" dirty="0"/>
              <a:t>를 이전 특성 맵 차원으로 크기를 바꾸고 몇</a:t>
            </a:r>
            <a:endParaRPr lang="en-US" altLang="ko-KR" dirty="0"/>
          </a:p>
          <a:p>
            <a:r>
              <a:rPr lang="ko-KR" altLang="en-US" dirty="0"/>
              <a:t>개의 </a:t>
            </a:r>
            <a:r>
              <a:rPr lang="ko-KR" altLang="en-US" dirty="0" err="1"/>
              <a:t>합성곱</a:t>
            </a:r>
            <a:r>
              <a:rPr lang="ko-KR" altLang="en-US" dirty="0"/>
              <a:t> 층을 사용해 최종 출력 이미지를</a:t>
            </a:r>
            <a:endParaRPr lang="en-US" altLang="ko-KR" dirty="0"/>
          </a:p>
          <a:p>
            <a:r>
              <a:rPr lang="ko-KR" altLang="en-US" dirty="0"/>
              <a:t>만듭니다</a:t>
            </a:r>
            <a:r>
              <a:rPr lang="en-US" altLang="ko-KR" dirty="0"/>
              <a:t>. </a:t>
            </a:r>
            <a:r>
              <a:rPr lang="ko-KR" altLang="en-US" dirty="0"/>
              <a:t>최종 이미지는 원본 </a:t>
            </a:r>
            <a:r>
              <a:rPr lang="en-US" altLang="ko-KR" dirty="0" err="1"/>
              <a:t>input_img</a:t>
            </a:r>
            <a:r>
              <a:rPr lang="ko-KR" altLang="en-US" dirty="0"/>
              <a:t>와 차원이</a:t>
            </a:r>
            <a:endParaRPr lang="en-US" altLang="ko-KR" dirty="0"/>
          </a:p>
          <a:p>
            <a:r>
              <a:rPr lang="ko-KR" altLang="en-US" dirty="0"/>
              <a:t>같습니다</a:t>
            </a:r>
            <a:r>
              <a:rPr lang="en-US" altLang="ko-KR" dirty="0"/>
              <a:t>.</a:t>
            </a:r>
          </a:p>
        </p:txBody>
      </p:sp>
      <p:cxnSp>
        <p:nvCxnSpPr>
          <p:cNvPr id="260" name="Google Shape;260;p22"/>
          <p:cNvCxnSpPr/>
          <p:nvPr/>
        </p:nvCxnSpPr>
        <p:spPr>
          <a:xfrm>
            <a:off x="299504" y="734476"/>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2" name="그림 1">
            <a:extLst>
              <a:ext uri="{FF2B5EF4-FFF2-40B4-BE49-F238E27FC236}">
                <a16:creationId xmlns:a16="http://schemas.microsoft.com/office/drawing/2014/main" id="{AAF77D3D-1517-4AAE-9711-1ECFC64599B9}"/>
              </a:ext>
            </a:extLst>
          </p:cNvPr>
          <p:cNvPicPr>
            <a:picLocks noChangeAspect="1"/>
          </p:cNvPicPr>
          <p:nvPr/>
        </p:nvPicPr>
        <p:blipFill>
          <a:blip r:embed="rId3"/>
          <a:stretch>
            <a:fillRect/>
          </a:stretch>
        </p:blipFill>
        <p:spPr>
          <a:xfrm>
            <a:off x="249382" y="1126961"/>
            <a:ext cx="5455679" cy="3326375"/>
          </a:xfrm>
          <a:prstGeom prst="rect">
            <a:avLst/>
          </a:prstGeom>
        </p:spPr>
      </p:pic>
    </p:spTree>
    <p:extLst>
      <p:ext uri="{BB962C8B-B14F-4D97-AF65-F5344CB8AC3E}">
        <p14:creationId xmlns:p14="http://schemas.microsoft.com/office/powerpoint/2010/main" val="3158379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73911"/>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a:t>다중 입력 모델</a:t>
            </a:r>
            <a:endParaRPr dirty="0"/>
          </a:p>
        </p:txBody>
      </p:sp>
      <p:cxnSp>
        <p:nvCxnSpPr>
          <p:cNvPr id="287" name="Google Shape;287;p23"/>
          <p:cNvCxnSpPr/>
          <p:nvPr/>
        </p:nvCxnSpPr>
        <p:spPr>
          <a:xfrm>
            <a:off x="311700" y="621061"/>
            <a:ext cx="8520600" cy="0"/>
          </a:xfrm>
          <a:prstGeom prst="straightConnector1">
            <a:avLst/>
          </a:prstGeom>
          <a:noFill/>
          <a:ln w="9525" cap="flat" cmpd="sng">
            <a:solidFill>
              <a:schemeClr val="accent1"/>
            </a:solidFill>
            <a:prstDash val="solid"/>
            <a:round/>
            <a:headEnd type="none" w="med" len="med"/>
            <a:tailEnd type="none" w="med" len="med"/>
          </a:ln>
        </p:spPr>
      </p:cxnSp>
      <p:sp>
        <p:nvSpPr>
          <p:cNvPr id="12" name="Google Shape;259;p22">
            <a:extLst>
              <a:ext uri="{FF2B5EF4-FFF2-40B4-BE49-F238E27FC236}">
                <a16:creationId xmlns:a16="http://schemas.microsoft.com/office/drawing/2014/main" id="{0F9BB944-9B67-4B32-BBE2-422F59FD9A36}"/>
              </a:ext>
            </a:extLst>
          </p:cNvPr>
          <p:cNvSpPr txBox="1">
            <a:spLocks noGrp="1"/>
          </p:cNvSpPr>
          <p:nvPr>
            <p:ph type="subTitle" idx="1"/>
          </p:nvPr>
        </p:nvSpPr>
        <p:spPr>
          <a:xfrm>
            <a:off x="6139543" y="785996"/>
            <a:ext cx="2692758"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pPr>
            <a:r>
              <a:rPr lang="ko-KR" altLang="en-US" dirty="0">
                <a:solidFill>
                  <a:schemeClr val="bg1"/>
                </a:solidFill>
              </a:rPr>
              <a:t>일반적으로 서로 다른 입력 가지를 합치기 위해 여러 </a:t>
            </a:r>
            <a:r>
              <a:rPr lang="ko-KR" altLang="en-US" dirty="0" err="1">
                <a:solidFill>
                  <a:schemeClr val="bg1"/>
                </a:solidFill>
              </a:rPr>
              <a:t>텐서를</a:t>
            </a:r>
            <a:r>
              <a:rPr lang="ko-KR" altLang="en-US" dirty="0">
                <a:solidFill>
                  <a:schemeClr val="bg1"/>
                </a:solidFill>
              </a:rPr>
              <a:t> 연결할 수 있는 층을 사용함</a:t>
            </a:r>
            <a:endParaRPr lang="en-US" altLang="ko-KR" dirty="0">
              <a:solidFill>
                <a:schemeClr val="bg1"/>
              </a:solidFill>
            </a:endParaRPr>
          </a:p>
          <a:p>
            <a:pPr marL="0" lvl="0" indent="0" algn="l" rtl="0">
              <a:spcBef>
                <a:spcPts val="0"/>
              </a:spcBef>
              <a:spcAft>
                <a:spcPts val="0"/>
              </a:spcAft>
              <a:buClr>
                <a:schemeClr val="dk1"/>
              </a:buClr>
              <a:buSzPts val="1100"/>
            </a:pPr>
            <a:endParaRPr lang="en-US" altLang="ko-KR" dirty="0">
              <a:solidFill>
                <a:schemeClr val="bg1"/>
              </a:solidFill>
            </a:endParaRPr>
          </a:p>
          <a:p>
            <a:pPr marL="0" lvl="0" indent="0" algn="l" rtl="0">
              <a:spcBef>
                <a:spcPts val="0"/>
              </a:spcBef>
              <a:spcAft>
                <a:spcPts val="0"/>
              </a:spcAft>
              <a:buClr>
                <a:schemeClr val="dk1"/>
              </a:buClr>
              <a:buSzPts val="1100"/>
            </a:pPr>
            <a:r>
              <a:rPr lang="en-US" altLang="ko-KR" dirty="0">
                <a:solidFill>
                  <a:schemeClr val="bg1"/>
                </a:solidFill>
              </a:rPr>
              <a:t>    </a:t>
            </a:r>
            <a:r>
              <a:rPr lang="ko-KR" altLang="en-US" sz="1000" dirty="0" err="1">
                <a:solidFill>
                  <a:schemeClr val="bg1"/>
                </a:solidFill>
              </a:rPr>
              <a:t>텐서를</a:t>
            </a:r>
            <a:r>
              <a:rPr lang="ko-KR" altLang="en-US" sz="1000" dirty="0">
                <a:solidFill>
                  <a:schemeClr val="bg1"/>
                </a:solidFill>
              </a:rPr>
              <a:t> 이어 붙이기</a:t>
            </a:r>
            <a:endParaRPr lang="en-US" altLang="ko-KR" sz="1000" dirty="0">
              <a:solidFill>
                <a:schemeClr val="bg1"/>
              </a:solidFill>
            </a:endParaRPr>
          </a:p>
          <a:p>
            <a:pPr marL="0" lvl="0" indent="0" algn="l" rtl="0">
              <a:spcBef>
                <a:spcPts val="0"/>
              </a:spcBef>
              <a:spcAft>
                <a:spcPts val="0"/>
              </a:spcAft>
              <a:buClr>
                <a:schemeClr val="dk1"/>
              </a:buClr>
              <a:buSzPts val="1100"/>
            </a:pPr>
            <a:r>
              <a:rPr lang="en-US" altLang="ko-KR" dirty="0">
                <a:solidFill>
                  <a:schemeClr val="bg1"/>
                </a:solidFill>
              </a:rPr>
              <a:t>	</a:t>
            </a:r>
            <a:r>
              <a:rPr lang="en-US" altLang="ko-KR" dirty="0" err="1">
                <a:solidFill>
                  <a:schemeClr val="bg1"/>
                </a:solidFill>
              </a:rPr>
              <a:t>keras.layers.add</a:t>
            </a:r>
            <a:endParaRPr lang="en-US" altLang="ko-KR" dirty="0">
              <a:solidFill>
                <a:schemeClr val="bg1"/>
              </a:solidFill>
            </a:endParaRPr>
          </a:p>
          <a:p>
            <a:pPr marL="0" lvl="0" indent="0" algn="l" rtl="0">
              <a:spcBef>
                <a:spcPts val="0"/>
              </a:spcBef>
              <a:spcAft>
                <a:spcPts val="0"/>
              </a:spcAft>
              <a:buClr>
                <a:schemeClr val="dk1"/>
              </a:buClr>
              <a:buSzPts val="1100"/>
            </a:pPr>
            <a:r>
              <a:rPr lang="en-US" altLang="ko-KR" dirty="0">
                <a:solidFill>
                  <a:schemeClr val="bg1"/>
                </a:solidFill>
              </a:rPr>
              <a:t>	</a:t>
            </a:r>
            <a:r>
              <a:rPr lang="en-US" altLang="ko-KR" dirty="0" err="1">
                <a:solidFill>
                  <a:schemeClr val="bg1"/>
                </a:solidFill>
              </a:rPr>
              <a:t>keras.layers.concatenate</a:t>
            </a:r>
            <a:endParaRPr lang="en-US" altLang="ko-KR" dirty="0">
              <a:solidFill>
                <a:schemeClr val="bg1"/>
              </a:solidFill>
            </a:endParaRPr>
          </a:p>
          <a:p>
            <a:pPr marL="0" lvl="0" indent="0" algn="l" rtl="0">
              <a:spcBef>
                <a:spcPts val="0"/>
              </a:spcBef>
              <a:spcAft>
                <a:spcPts val="0"/>
              </a:spcAft>
              <a:buClr>
                <a:schemeClr val="dk1"/>
              </a:buClr>
              <a:buSzPts val="1100"/>
            </a:pPr>
            <a:endParaRPr lang="en-US" altLang="ko-KR" dirty="0">
              <a:solidFill>
                <a:schemeClr val="bg1"/>
              </a:solidFill>
            </a:endParaRPr>
          </a:p>
        </p:txBody>
      </p:sp>
      <p:pic>
        <p:nvPicPr>
          <p:cNvPr id="5" name="그림 4">
            <a:extLst>
              <a:ext uri="{FF2B5EF4-FFF2-40B4-BE49-F238E27FC236}">
                <a16:creationId xmlns:a16="http://schemas.microsoft.com/office/drawing/2014/main" id="{0749A554-367C-4ECC-B5B7-ED60EBB415B6}"/>
              </a:ext>
            </a:extLst>
          </p:cNvPr>
          <p:cNvPicPr>
            <a:picLocks noChangeAspect="1"/>
          </p:cNvPicPr>
          <p:nvPr/>
        </p:nvPicPr>
        <p:blipFill>
          <a:blip r:embed="rId3"/>
          <a:stretch>
            <a:fillRect/>
          </a:stretch>
        </p:blipFill>
        <p:spPr>
          <a:xfrm>
            <a:off x="311698" y="705368"/>
            <a:ext cx="5838399" cy="3323488"/>
          </a:xfrm>
          <a:prstGeom prst="rect">
            <a:avLst/>
          </a:prstGeom>
        </p:spPr>
      </p:pic>
      <p:pic>
        <p:nvPicPr>
          <p:cNvPr id="7" name="그림 6">
            <a:extLst>
              <a:ext uri="{FF2B5EF4-FFF2-40B4-BE49-F238E27FC236}">
                <a16:creationId xmlns:a16="http://schemas.microsoft.com/office/drawing/2014/main" id="{893EC7B8-956B-4D40-B722-B83B1ACC748C}"/>
              </a:ext>
            </a:extLst>
          </p:cNvPr>
          <p:cNvPicPr>
            <a:picLocks noChangeAspect="1"/>
          </p:cNvPicPr>
          <p:nvPr/>
        </p:nvPicPr>
        <p:blipFill>
          <a:blip r:embed="rId4"/>
          <a:stretch>
            <a:fillRect/>
          </a:stretch>
        </p:blipFill>
        <p:spPr>
          <a:xfrm>
            <a:off x="311698" y="4160489"/>
            <a:ext cx="2342125" cy="454085"/>
          </a:xfrm>
          <a:prstGeom prst="rect">
            <a:avLst/>
          </a:prstGeom>
        </p:spPr>
      </p:pic>
      <p:pic>
        <p:nvPicPr>
          <p:cNvPr id="9" name="그림 8">
            <a:extLst>
              <a:ext uri="{FF2B5EF4-FFF2-40B4-BE49-F238E27FC236}">
                <a16:creationId xmlns:a16="http://schemas.microsoft.com/office/drawing/2014/main" id="{4CE3B2B4-407E-4C06-9F1C-3FB91F1B18AB}"/>
              </a:ext>
            </a:extLst>
          </p:cNvPr>
          <p:cNvPicPr>
            <a:picLocks noChangeAspect="1"/>
          </p:cNvPicPr>
          <p:nvPr/>
        </p:nvPicPr>
        <p:blipFill>
          <a:blip r:embed="rId5"/>
          <a:stretch>
            <a:fillRect/>
          </a:stretch>
        </p:blipFill>
        <p:spPr>
          <a:xfrm>
            <a:off x="311699" y="705368"/>
            <a:ext cx="4535310" cy="1953119"/>
          </a:xfrm>
          <a:prstGeom prst="rect">
            <a:avLst/>
          </a:prstGeom>
        </p:spPr>
      </p:pic>
      <p:pic>
        <p:nvPicPr>
          <p:cNvPr id="11" name="그림 10">
            <a:extLst>
              <a:ext uri="{FF2B5EF4-FFF2-40B4-BE49-F238E27FC236}">
                <a16:creationId xmlns:a16="http://schemas.microsoft.com/office/drawing/2014/main" id="{683EB40A-20BB-49A4-9540-746C9B47DAED}"/>
              </a:ext>
            </a:extLst>
          </p:cNvPr>
          <p:cNvPicPr>
            <a:picLocks noChangeAspect="1"/>
          </p:cNvPicPr>
          <p:nvPr/>
        </p:nvPicPr>
        <p:blipFill>
          <a:blip r:embed="rId6"/>
          <a:stretch>
            <a:fillRect/>
          </a:stretch>
        </p:blipFill>
        <p:spPr>
          <a:xfrm>
            <a:off x="311697" y="2743777"/>
            <a:ext cx="4390932" cy="171304"/>
          </a:xfrm>
          <a:prstGeom prst="rect">
            <a:avLst/>
          </a:prstGeom>
        </p:spPr>
      </p:pic>
    </p:spTree>
    <p:extLst>
      <p:ext uri="{BB962C8B-B14F-4D97-AF65-F5344CB8AC3E}">
        <p14:creationId xmlns:p14="http://schemas.microsoft.com/office/powerpoint/2010/main" val="403828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334022" y="127876"/>
            <a:ext cx="2189682"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o-KR" altLang="en-US" sz="3000" dirty="0"/>
              <a:t>구현</a:t>
            </a:r>
            <a:r>
              <a:rPr lang="en-US" altLang="ko-KR" sz="3000" dirty="0"/>
              <a:t>(4)</a:t>
            </a:r>
            <a:endParaRPr sz="3000" dirty="0"/>
          </a:p>
        </p:txBody>
      </p:sp>
      <p:sp>
        <p:nvSpPr>
          <p:cNvPr id="259" name="Google Shape;259;p22"/>
          <p:cNvSpPr txBox="1">
            <a:spLocks noGrp="1"/>
          </p:cNvSpPr>
          <p:nvPr>
            <p:ph type="subTitle" idx="1"/>
          </p:nvPr>
        </p:nvSpPr>
        <p:spPr>
          <a:xfrm>
            <a:off x="5789324" y="1898374"/>
            <a:ext cx="3572433" cy="2074780"/>
          </a:xfrm>
          <a:prstGeom prst="rect">
            <a:avLst/>
          </a:prstGeom>
        </p:spPr>
        <p:txBody>
          <a:bodyPr spcFirstLastPara="1" wrap="square" lIns="91425" tIns="91425" rIns="91425" bIns="91425" anchor="t" anchorCtr="0">
            <a:noAutofit/>
          </a:bodyPr>
          <a:lstStyle/>
          <a:p>
            <a:r>
              <a:rPr lang="en-US" altLang="ko-KR" sz="1300" b="1" dirty="0"/>
              <a:t>VAE </a:t>
            </a:r>
            <a:r>
              <a:rPr lang="ko-KR" altLang="en-US" sz="1300" b="1" dirty="0"/>
              <a:t>손실을 계산하기 위해 만든 층</a:t>
            </a:r>
            <a:endParaRPr lang="en-US" altLang="ko-KR" sz="1300" b="1" dirty="0"/>
          </a:p>
          <a:p>
            <a:endParaRPr lang="en-US" altLang="ko-KR" dirty="0"/>
          </a:p>
          <a:p>
            <a:r>
              <a:rPr lang="ko-KR" altLang="en-US" dirty="0"/>
              <a:t>일반적인 샘플 기준의 함수인 </a:t>
            </a:r>
            <a:r>
              <a:rPr lang="en-US" altLang="ko-KR" dirty="0"/>
              <a:t>loss(</a:t>
            </a:r>
            <a:r>
              <a:rPr lang="en-US" altLang="ko-KR" dirty="0" err="1"/>
              <a:t>y_true</a:t>
            </a:r>
            <a:r>
              <a:rPr lang="en-US" altLang="ko-KR" dirty="0"/>
              <a:t>, </a:t>
            </a:r>
            <a:r>
              <a:rPr lang="en-US" altLang="ko-KR" dirty="0" err="1"/>
              <a:t>y_pred</a:t>
            </a:r>
            <a:r>
              <a:rPr lang="en-US" altLang="ko-KR" dirty="0"/>
              <a:t>)</a:t>
            </a:r>
          </a:p>
          <a:p>
            <a:r>
              <a:rPr lang="ko-KR" altLang="en-US" dirty="0"/>
              <a:t>형태는 </a:t>
            </a:r>
            <a:r>
              <a:rPr lang="en-US" altLang="ko-KR" dirty="0"/>
              <a:t>VAE</a:t>
            </a:r>
            <a:r>
              <a:rPr lang="ko-KR" altLang="en-US" dirty="0"/>
              <a:t>의 이중 손실에 맞지 않습니다</a:t>
            </a:r>
            <a:r>
              <a:rPr lang="en-US" altLang="ko-KR" dirty="0"/>
              <a:t>.</a:t>
            </a:r>
          </a:p>
          <a:p>
            <a:r>
              <a:rPr lang="en-US" altLang="ko-KR" dirty="0" err="1"/>
              <a:t>add_loss</a:t>
            </a:r>
            <a:r>
              <a:rPr lang="en-US" altLang="ko-KR" dirty="0"/>
              <a:t> </a:t>
            </a:r>
            <a:r>
              <a:rPr lang="ko-KR" altLang="en-US" dirty="0"/>
              <a:t>내장 메서드를 사용하는 층을 만들어</a:t>
            </a:r>
            <a:endParaRPr lang="en-US" altLang="ko-KR" dirty="0"/>
          </a:p>
          <a:p>
            <a:r>
              <a:rPr lang="ko-KR" altLang="en-US" dirty="0"/>
              <a:t>임의의 손실을 정의하겠습니다</a:t>
            </a:r>
            <a:r>
              <a:rPr lang="en-US" altLang="ko-KR" dirty="0"/>
              <a:t>.</a:t>
            </a:r>
          </a:p>
        </p:txBody>
      </p:sp>
      <p:cxnSp>
        <p:nvCxnSpPr>
          <p:cNvPr id="260" name="Google Shape;260;p22"/>
          <p:cNvCxnSpPr/>
          <p:nvPr/>
        </p:nvCxnSpPr>
        <p:spPr>
          <a:xfrm>
            <a:off x="299504" y="734476"/>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2" name="그림 1">
            <a:extLst>
              <a:ext uri="{FF2B5EF4-FFF2-40B4-BE49-F238E27FC236}">
                <a16:creationId xmlns:a16="http://schemas.microsoft.com/office/drawing/2014/main" id="{F949AF4A-11E4-44B7-BA02-84FF5FE04C10}"/>
              </a:ext>
            </a:extLst>
          </p:cNvPr>
          <p:cNvPicPr>
            <a:picLocks noChangeAspect="1"/>
          </p:cNvPicPr>
          <p:nvPr/>
        </p:nvPicPr>
        <p:blipFill>
          <a:blip r:embed="rId3"/>
          <a:stretch>
            <a:fillRect/>
          </a:stretch>
        </p:blipFill>
        <p:spPr>
          <a:xfrm>
            <a:off x="264449" y="1170346"/>
            <a:ext cx="5610225" cy="3333750"/>
          </a:xfrm>
          <a:prstGeom prst="rect">
            <a:avLst/>
          </a:prstGeom>
        </p:spPr>
      </p:pic>
    </p:spTree>
    <p:extLst>
      <p:ext uri="{BB962C8B-B14F-4D97-AF65-F5344CB8AC3E}">
        <p14:creationId xmlns:p14="http://schemas.microsoft.com/office/powerpoint/2010/main" val="1871224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334022" y="127876"/>
            <a:ext cx="2189682"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o-KR" altLang="en-US" sz="3000" dirty="0"/>
              <a:t>구현</a:t>
            </a:r>
            <a:r>
              <a:rPr lang="en-US" altLang="ko-KR" sz="3000" dirty="0"/>
              <a:t>(5)</a:t>
            </a:r>
            <a:endParaRPr sz="3000" dirty="0"/>
          </a:p>
        </p:txBody>
      </p:sp>
      <p:sp>
        <p:nvSpPr>
          <p:cNvPr id="259" name="Google Shape;259;p22"/>
          <p:cNvSpPr txBox="1">
            <a:spLocks noGrp="1"/>
          </p:cNvSpPr>
          <p:nvPr>
            <p:ph type="subTitle" idx="1"/>
          </p:nvPr>
        </p:nvSpPr>
        <p:spPr>
          <a:xfrm>
            <a:off x="5322185" y="1973856"/>
            <a:ext cx="3572433" cy="1195788"/>
          </a:xfrm>
          <a:prstGeom prst="rect">
            <a:avLst/>
          </a:prstGeom>
        </p:spPr>
        <p:txBody>
          <a:bodyPr spcFirstLastPara="1" wrap="square" lIns="91425" tIns="91425" rIns="91425" bIns="91425" anchor="t" anchorCtr="0">
            <a:noAutofit/>
          </a:bodyPr>
          <a:lstStyle/>
          <a:p>
            <a:r>
              <a:rPr lang="en-US" altLang="ko-KR" sz="1300" b="1" dirty="0"/>
              <a:t>VAE </a:t>
            </a:r>
            <a:r>
              <a:rPr lang="ko-KR" altLang="en-US" sz="1300" b="1" dirty="0"/>
              <a:t>훈련하기</a:t>
            </a:r>
            <a:endParaRPr lang="en-US" altLang="ko-KR" sz="1300" b="1" dirty="0"/>
          </a:p>
          <a:p>
            <a:endParaRPr lang="en-US" altLang="ko-KR" dirty="0"/>
          </a:p>
        </p:txBody>
      </p:sp>
      <p:cxnSp>
        <p:nvCxnSpPr>
          <p:cNvPr id="260" name="Google Shape;260;p22"/>
          <p:cNvCxnSpPr/>
          <p:nvPr/>
        </p:nvCxnSpPr>
        <p:spPr>
          <a:xfrm>
            <a:off x="299504" y="734476"/>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2" name="그림 1">
            <a:extLst>
              <a:ext uri="{FF2B5EF4-FFF2-40B4-BE49-F238E27FC236}">
                <a16:creationId xmlns:a16="http://schemas.microsoft.com/office/drawing/2014/main" id="{36D60E3A-A92E-45BE-BB51-2E2F0CFA34D6}"/>
              </a:ext>
            </a:extLst>
          </p:cNvPr>
          <p:cNvPicPr>
            <a:picLocks noChangeAspect="1"/>
          </p:cNvPicPr>
          <p:nvPr/>
        </p:nvPicPr>
        <p:blipFill>
          <a:blip r:embed="rId3"/>
          <a:stretch>
            <a:fillRect/>
          </a:stretch>
        </p:blipFill>
        <p:spPr>
          <a:xfrm>
            <a:off x="557867" y="1227674"/>
            <a:ext cx="3695700" cy="3181350"/>
          </a:xfrm>
          <a:prstGeom prst="rect">
            <a:avLst/>
          </a:prstGeom>
        </p:spPr>
      </p:pic>
    </p:spTree>
    <p:extLst>
      <p:ext uri="{BB962C8B-B14F-4D97-AF65-F5344CB8AC3E}">
        <p14:creationId xmlns:p14="http://schemas.microsoft.com/office/powerpoint/2010/main" val="16717951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278814" y="143944"/>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a:t>출력</a:t>
            </a:r>
            <a:endParaRPr dirty="0"/>
          </a:p>
        </p:txBody>
      </p:sp>
      <p:cxnSp>
        <p:nvCxnSpPr>
          <p:cNvPr id="287" name="Google Shape;287;p23"/>
          <p:cNvCxnSpPr/>
          <p:nvPr/>
        </p:nvCxnSpPr>
        <p:spPr>
          <a:xfrm>
            <a:off x="311700" y="762373"/>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그림 2">
            <a:extLst>
              <a:ext uri="{FF2B5EF4-FFF2-40B4-BE49-F238E27FC236}">
                <a16:creationId xmlns:a16="http://schemas.microsoft.com/office/drawing/2014/main" id="{1B05A681-4B26-4AC1-81FA-9256BEFFF2C0}"/>
              </a:ext>
            </a:extLst>
          </p:cNvPr>
          <p:cNvPicPr>
            <a:picLocks noChangeAspect="1"/>
          </p:cNvPicPr>
          <p:nvPr/>
        </p:nvPicPr>
        <p:blipFill>
          <a:blip r:embed="rId3"/>
          <a:stretch>
            <a:fillRect/>
          </a:stretch>
        </p:blipFill>
        <p:spPr>
          <a:xfrm>
            <a:off x="2665209" y="1083775"/>
            <a:ext cx="3747810" cy="3565591"/>
          </a:xfrm>
          <a:prstGeom prst="rect">
            <a:avLst/>
          </a:prstGeom>
        </p:spPr>
      </p:pic>
    </p:spTree>
    <p:extLst>
      <p:ext uri="{BB962C8B-B14F-4D97-AF65-F5344CB8AC3E}">
        <p14:creationId xmlns:p14="http://schemas.microsoft.com/office/powerpoint/2010/main" val="17898794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4969825" y="1570718"/>
            <a:ext cx="4000269"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o-KR" altLang="en-US" sz="3000" dirty="0">
                <a:solidFill>
                  <a:schemeClr val="accent5">
                    <a:lumMod val="75000"/>
                  </a:schemeClr>
                </a:solidFill>
                <a:latin typeface="경기천년제목V Bold" panose="02020803020101020101" pitchFamily="18" charset="-127"/>
                <a:ea typeface="경기천년제목V Bold" panose="02020803020101020101" pitchFamily="18" charset="-127"/>
              </a:rPr>
              <a:t>적대적 신경망</a:t>
            </a:r>
            <a:r>
              <a:rPr lang="en-US" altLang="ko-KR" sz="3000" dirty="0">
                <a:solidFill>
                  <a:schemeClr val="accent5">
                    <a:lumMod val="75000"/>
                  </a:schemeClr>
                </a:solidFill>
                <a:latin typeface="경기천년제목V Bold" panose="02020803020101020101" pitchFamily="18" charset="-127"/>
                <a:ea typeface="경기천년제목V Bold" panose="02020803020101020101" pitchFamily="18" charset="-127"/>
              </a:rPr>
              <a:t>(GAN)</a:t>
            </a:r>
            <a:endParaRPr sz="3000" dirty="0">
              <a:solidFill>
                <a:schemeClr val="accent5">
                  <a:lumMod val="75000"/>
                </a:schemeClr>
              </a:solidFill>
              <a:latin typeface="경기천년제목V Bold" panose="02020803020101020101" pitchFamily="18" charset="-127"/>
              <a:ea typeface="경기천년제목V Bold" panose="02020803020101020101" pitchFamily="18" charset="-127"/>
            </a:endParaRPr>
          </a:p>
        </p:txBody>
      </p:sp>
      <p:sp>
        <p:nvSpPr>
          <p:cNvPr id="259" name="Google Shape;259;p22"/>
          <p:cNvSpPr txBox="1">
            <a:spLocks noGrp="1"/>
          </p:cNvSpPr>
          <p:nvPr>
            <p:ph type="subTitle" idx="1"/>
          </p:nvPr>
        </p:nvSpPr>
        <p:spPr>
          <a:xfrm>
            <a:off x="5058006" y="2404035"/>
            <a:ext cx="3457500" cy="15879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ko-KR" altLang="en-US" sz="1400" dirty="0">
                <a:latin typeface="경기천년제목 Medium" panose="02020603020101020101" pitchFamily="18" charset="-127"/>
                <a:ea typeface="경기천년제목 Medium" panose="02020603020101020101" pitchFamily="18" charset="-127"/>
              </a:rPr>
              <a:t>생성 모델과 판별 모델이 경쟁하면서 </a:t>
            </a:r>
            <a:endParaRPr lang="en-US" altLang="ko-KR" sz="1400" dirty="0">
              <a:latin typeface="경기천년제목 Medium" panose="02020603020101020101" pitchFamily="18" charset="-127"/>
              <a:ea typeface="경기천년제목 Medium" panose="02020603020101020101" pitchFamily="18" charset="-127"/>
            </a:endParaRPr>
          </a:p>
          <a:p>
            <a:pPr marL="0" lvl="0" indent="0" algn="ctr" rtl="0">
              <a:spcBef>
                <a:spcPts val="0"/>
              </a:spcBef>
              <a:spcAft>
                <a:spcPts val="0"/>
              </a:spcAft>
              <a:buClr>
                <a:schemeClr val="dk1"/>
              </a:buClr>
              <a:buSzPts val="1100"/>
              <a:buFont typeface="Arial"/>
              <a:buNone/>
            </a:pPr>
            <a:endParaRPr lang="en-US" altLang="ko-KR" sz="1400" dirty="0">
              <a:latin typeface="경기천년제목 Medium" panose="02020603020101020101" pitchFamily="18" charset="-127"/>
              <a:ea typeface="경기천년제목 Medium" panose="02020603020101020101" pitchFamily="18" charset="-127"/>
            </a:endParaRPr>
          </a:p>
          <a:p>
            <a:pPr marL="0" lvl="0" indent="0" algn="ctr" rtl="0">
              <a:spcBef>
                <a:spcPts val="0"/>
              </a:spcBef>
              <a:spcAft>
                <a:spcPts val="0"/>
              </a:spcAft>
              <a:buClr>
                <a:schemeClr val="dk1"/>
              </a:buClr>
              <a:buSzPts val="1100"/>
              <a:buFont typeface="Arial"/>
              <a:buNone/>
            </a:pPr>
            <a:r>
              <a:rPr lang="ko-KR" altLang="en-US" sz="1400" dirty="0">
                <a:latin typeface="경기천년제목 Medium" panose="02020603020101020101" pitchFamily="18" charset="-127"/>
                <a:ea typeface="경기천년제목 Medium" panose="02020603020101020101" pitchFamily="18" charset="-127"/>
              </a:rPr>
              <a:t>실제와 가까운 이미지</a:t>
            </a:r>
            <a:r>
              <a:rPr lang="en-US" altLang="ko-KR" sz="1400" dirty="0">
                <a:latin typeface="경기천년제목 Medium" panose="02020603020101020101" pitchFamily="18" charset="-127"/>
                <a:ea typeface="경기천년제목 Medium" panose="02020603020101020101" pitchFamily="18" charset="-127"/>
              </a:rPr>
              <a:t>, </a:t>
            </a:r>
            <a:r>
              <a:rPr lang="ko-KR" altLang="en-US" sz="1400" dirty="0">
                <a:latin typeface="경기천년제목 Medium" panose="02020603020101020101" pitchFamily="18" charset="-127"/>
                <a:ea typeface="경기천년제목 Medium" panose="02020603020101020101" pitchFamily="18" charset="-127"/>
              </a:rPr>
              <a:t>동영상</a:t>
            </a:r>
            <a:r>
              <a:rPr lang="en-US" altLang="ko-KR" sz="1400" dirty="0">
                <a:latin typeface="경기천년제목 Medium" panose="02020603020101020101" pitchFamily="18" charset="-127"/>
                <a:ea typeface="경기천년제목 Medium" panose="02020603020101020101" pitchFamily="18" charset="-127"/>
              </a:rPr>
              <a:t>, </a:t>
            </a:r>
            <a:r>
              <a:rPr lang="ko-KR" altLang="en-US" sz="1400" dirty="0">
                <a:latin typeface="경기천년제목 Medium" panose="02020603020101020101" pitchFamily="18" charset="-127"/>
                <a:ea typeface="경기천년제목 Medium" panose="02020603020101020101" pitchFamily="18" charset="-127"/>
              </a:rPr>
              <a:t>음성 등을 </a:t>
            </a:r>
            <a:endParaRPr lang="en-US" altLang="ko-KR" sz="1400" dirty="0">
              <a:latin typeface="경기천년제목 Medium" panose="02020603020101020101" pitchFamily="18" charset="-127"/>
              <a:ea typeface="경기천년제목 Medium" panose="02020603020101020101" pitchFamily="18" charset="-127"/>
            </a:endParaRPr>
          </a:p>
          <a:p>
            <a:pPr marL="0" lvl="0" indent="0" algn="ctr" rtl="0">
              <a:spcBef>
                <a:spcPts val="0"/>
              </a:spcBef>
              <a:spcAft>
                <a:spcPts val="0"/>
              </a:spcAft>
              <a:buClr>
                <a:schemeClr val="dk1"/>
              </a:buClr>
              <a:buSzPts val="1100"/>
              <a:buFont typeface="Arial"/>
              <a:buNone/>
            </a:pPr>
            <a:endParaRPr lang="en-US" altLang="ko-KR" sz="1400" dirty="0">
              <a:latin typeface="경기천년제목 Medium" panose="02020603020101020101" pitchFamily="18" charset="-127"/>
              <a:ea typeface="경기천년제목 Medium" panose="02020603020101020101" pitchFamily="18" charset="-127"/>
            </a:endParaRPr>
          </a:p>
          <a:p>
            <a:pPr marL="0" lvl="0" indent="0" algn="ctr" rtl="0">
              <a:spcBef>
                <a:spcPts val="0"/>
              </a:spcBef>
              <a:spcAft>
                <a:spcPts val="0"/>
              </a:spcAft>
              <a:buClr>
                <a:schemeClr val="dk1"/>
              </a:buClr>
              <a:buSzPts val="1100"/>
              <a:buFont typeface="Arial"/>
              <a:buNone/>
            </a:pPr>
            <a:r>
              <a:rPr lang="ko-KR" altLang="en-US" sz="1400" dirty="0">
                <a:latin typeface="경기천년제목 Medium" panose="02020603020101020101" pitchFamily="18" charset="-127"/>
                <a:ea typeface="경기천년제목 Medium" panose="02020603020101020101" pitchFamily="18" charset="-127"/>
              </a:rPr>
              <a:t>자동으로 만들어 내는 </a:t>
            </a:r>
            <a:endParaRPr lang="en-US" altLang="ko-KR" sz="1400" dirty="0">
              <a:latin typeface="경기천년제목 Medium" panose="02020603020101020101" pitchFamily="18" charset="-127"/>
              <a:ea typeface="경기천년제목 Medium" panose="02020603020101020101" pitchFamily="18" charset="-127"/>
            </a:endParaRPr>
          </a:p>
          <a:p>
            <a:pPr marL="0" lvl="0" indent="0" algn="ctr" rtl="0">
              <a:spcBef>
                <a:spcPts val="0"/>
              </a:spcBef>
              <a:spcAft>
                <a:spcPts val="0"/>
              </a:spcAft>
              <a:buClr>
                <a:schemeClr val="dk1"/>
              </a:buClr>
              <a:buSzPts val="1100"/>
              <a:buFont typeface="Arial"/>
              <a:buNone/>
            </a:pPr>
            <a:endParaRPr lang="en-US" altLang="ko-KR" sz="1400" dirty="0">
              <a:latin typeface="경기천년제목 Medium" panose="02020603020101020101" pitchFamily="18" charset="-127"/>
              <a:ea typeface="경기천년제목 Medium" panose="02020603020101020101" pitchFamily="18" charset="-127"/>
            </a:endParaRPr>
          </a:p>
          <a:p>
            <a:pPr marL="0" lvl="0" indent="0" algn="ctr" rtl="0">
              <a:spcBef>
                <a:spcPts val="0"/>
              </a:spcBef>
              <a:spcAft>
                <a:spcPts val="0"/>
              </a:spcAft>
              <a:buClr>
                <a:schemeClr val="dk1"/>
              </a:buClr>
              <a:buSzPts val="1100"/>
              <a:buFont typeface="Arial"/>
              <a:buNone/>
            </a:pPr>
            <a:r>
              <a:rPr lang="ko-KR" altLang="en-US" sz="1400" dirty="0">
                <a:latin typeface="경기천년제목 Medium" panose="02020603020101020101" pitchFamily="18" charset="-127"/>
                <a:ea typeface="경기천년제목 Medium" panose="02020603020101020101" pitchFamily="18" charset="-127"/>
              </a:rPr>
              <a:t>기계학습</a:t>
            </a:r>
            <a:r>
              <a:rPr lang="en-US" altLang="ko-KR" sz="1400" dirty="0">
                <a:latin typeface="경기천년제목 Medium" panose="02020603020101020101" pitchFamily="18" charset="-127"/>
                <a:ea typeface="경기천년제목 Medium" panose="02020603020101020101" pitchFamily="18" charset="-127"/>
              </a:rPr>
              <a:t> </a:t>
            </a:r>
            <a:r>
              <a:rPr lang="ko-KR" altLang="en-US" sz="1400" dirty="0">
                <a:latin typeface="경기천년제목 Medium" panose="02020603020101020101" pitchFamily="18" charset="-127"/>
                <a:ea typeface="경기천년제목 Medium" panose="02020603020101020101" pitchFamily="18" charset="-127"/>
              </a:rPr>
              <a:t>방식 중 하나</a:t>
            </a:r>
            <a:endParaRPr lang="en-US" altLang="ko-KR" sz="1400" dirty="0">
              <a:latin typeface="경기천년제목 Medium" panose="02020603020101020101" pitchFamily="18" charset="-127"/>
              <a:ea typeface="경기천년제목 Medium" panose="02020603020101020101" pitchFamily="18" charset="-127"/>
            </a:endParaRPr>
          </a:p>
          <a:p>
            <a:pPr marL="0" lvl="0" indent="0" algn="ctr" rtl="0">
              <a:spcBef>
                <a:spcPts val="0"/>
              </a:spcBef>
              <a:spcAft>
                <a:spcPts val="0"/>
              </a:spcAft>
              <a:buClr>
                <a:schemeClr val="dk1"/>
              </a:buClr>
              <a:buSzPts val="1100"/>
              <a:buFont typeface="Arial"/>
              <a:buNone/>
            </a:pPr>
            <a:endParaRPr lang="en-US" altLang="ko-KR" sz="1600" dirty="0">
              <a:latin typeface="경기천년제목 Medium" panose="02020603020101020101" pitchFamily="18" charset="-127"/>
              <a:ea typeface="경기천년제목 Medium" panose="02020603020101020101" pitchFamily="18" charset="-127"/>
            </a:endParaRPr>
          </a:p>
        </p:txBody>
      </p:sp>
      <p:cxnSp>
        <p:nvCxnSpPr>
          <p:cNvPr id="260" name="Google Shape;260;p22"/>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66" name="Google Shape;266;p22"/>
          <p:cNvSpPr txBox="1">
            <a:spLocks noGrp="1"/>
          </p:cNvSpPr>
          <p:nvPr>
            <p:ph type="ctrTitle"/>
          </p:nvPr>
        </p:nvSpPr>
        <p:spPr>
          <a:xfrm>
            <a:off x="772844" y="1267418"/>
            <a:ext cx="341727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sz="1400" dirty="0" err="1">
                <a:solidFill>
                  <a:schemeClr val="bg1"/>
                </a:solidFill>
                <a:latin typeface="경기천년제목 Medium" panose="02020603020101020101" pitchFamily="18" charset="-127"/>
                <a:ea typeface="경기천년제목 Medium" panose="02020603020101020101" pitchFamily="18" charset="-127"/>
                <a:cs typeface="Impact"/>
                <a:sym typeface="Impact"/>
              </a:rPr>
              <a:t>위조자</a:t>
            </a:r>
            <a:r>
              <a:rPr lang="en-US" altLang="ko-KR" sz="1400" dirty="0">
                <a:solidFill>
                  <a:schemeClr val="bg1"/>
                </a:solidFill>
                <a:latin typeface="경기천년제목 Medium" panose="02020603020101020101" pitchFamily="18" charset="-127"/>
                <a:ea typeface="경기천년제목 Medium" panose="02020603020101020101" pitchFamily="18" charset="-127"/>
                <a:cs typeface="Impact"/>
                <a:sym typeface="Impact"/>
              </a:rPr>
              <a:t>(</a:t>
            </a:r>
            <a:r>
              <a:rPr lang="ko-KR" altLang="en-US" sz="1400" dirty="0" err="1">
                <a:solidFill>
                  <a:schemeClr val="bg1"/>
                </a:solidFill>
                <a:latin typeface="경기천년제목 Medium" panose="02020603020101020101" pitchFamily="18" charset="-127"/>
                <a:ea typeface="경기천년제목 Medium" panose="02020603020101020101" pitchFamily="18" charset="-127"/>
                <a:cs typeface="Impact"/>
                <a:sym typeface="Impact"/>
              </a:rPr>
              <a:t>생성자</a:t>
            </a:r>
            <a:r>
              <a:rPr lang="en-US" altLang="ko-KR" sz="1400" dirty="0">
                <a:solidFill>
                  <a:schemeClr val="bg1"/>
                </a:solidFill>
                <a:latin typeface="경기천년제목 Medium" panose="02020603020101020101" pitchFamily="18" charset="-127"/>
                <a:ea typeface="경기천년제목 Medium" panose="02020603020101020101" pitchFamily="18" charset="-127"/>
                <a:cs typeface="Impact"/>
                <a:sym typeface="Impact"/>
              </a:rPr>
              <a:t>)     vs    </a:t>
            </a:r>
            <a:r>
              <a:rPr lang="ko-KR" altLang="en-US" sz="1400" dirty="0" err="1">
                <a:solidFill>
                  <a:schemeClr val="bg1"/>
                </a:solidFill>
                <a:latin typeface="경기천년제목 Medium" panose="02020603020101020101" pitchFamily="18" charset="-127"/>
                <a:ea typeface="경기천년제목 Medium" panose="02020603020101020101" pitchFamily="18" charset="-127"/>
                <a:cs typeface="Impact"/>
                <a:sym typeface="Impact"/>
              </a:rPr>
              <a:t>감별자</a:t>
            </a:r>
            <a:r>
              <a:rPr lang="en-US" altLang="ko-KR" sz="1400" dirty="0">
                <a:solidFill>
                  <a:schemeClr val="bg1"/>
                </a:solidFill>
                <a:latin typeface="경기천년제목 Medium" panose="02020603020101020101" pitchFamily="18" charset="-127"/>
                <a:ea typeface="경기천년제목 Medium" panose="02020603020101020101" pitchFamily="18" charset="-127"/>
                <a:cs typeface="Impact"/>
                <a:sym typeface="Impact"/>
              </a:rPr>
              <a:t>(</a:t>
            </a:r>
            <a:r>
              <a:rPr lang="ko-KR" altLang="en-US" sz="1400" dirty="0" err="1">
                <a:solidFill>
                  <a:schemeClr val="bg1"/>
                </a:solidFill>
                <a:latin typeface="경기천년제목 Medium" panose="02020603020101020101" pitchFamily="18" charset="-127"/>
                <a:ea typeface="경기천년제목 Medium" panose="02020603020101020101" pitchFamily="18" charset="-127"/>
                <a:cs typeface="Impact"/>
                <a:sym typeface="Impact"/>
              </a:rPr>
              <a:t>판별자</a:t>
            </a:r>
            <a:r>
              <a:rPr lang="en-US" altLang="ko-KR" sz="1400" dirty="0">
                <a:solidFill>
                  <a:schemeClr val="bg1"/>
                </a:solidFill>
                <a:latin typeface="경기천년제목 Medium" panose="02020603020101020101" pitchFamily="18" charset="-127"/>
                <a:ea typeface="경기천년제목 Medium" panose="02020603020101020101" pitchFamily="18" charset="-127"/>
                <a:cs typeface="Impact"/>
                <a:sym typeface="Impact"/>
              </a:rPr>
              <a:t>)</a:t>
            </a:r>
            <a:endParaRPr sz="1400" dirty="0">
              <a:solidFill>
                <a:schemeClr val="bg1"/>
              </a:solidFill>
              <a:latin typeface="경기천년제목 Medium" panose="02020603020101020101" pitchFamily="18" charset="-127"/>
              <a:ea typeface="경기천년제목 Medium" panose="02020603020101020101" pitchFamily="18" charset="-127"/>
              <a:cs typeface="Impact"/>
              <a:sym typeface="Impact"/>
            </a:endParaRPr>
          </a:p>
        </p:txBody>
      </p:sp>
      <p:pic>
        <p:nvPicPr>
          <p:cNvPr id="2" name="그림 1"/>
          <p:cNvPicPr>
            <a:picLocks noChangeAspect="1"/>
          </p:cNvPicPr>
          <p:nvPr/>
        </p:nvPicPr>
        <p:blipFill>
          <a:blip r:embed="rId3"/>
          <a:stretch>
            <a:fillRect/>
          </a:stretch>
        </p:blipFill>
        <p:spPr>
          <a:xfrm>
            <a:off x="307832" y="1993426"/>
            <a:ext cx="4347295" cy="23417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p:cNvSpPr txBox="1"/>
          <p:nvPr/>
        </p:nvSpPr>
        <p:spPr>
          <a:xfrm>
            <a:off x="1482437" y="402630"/>
            <a:ext cx="6525490" cy="738664"/>
          </a:xfrm>
          <a:prstGeom prst="rect">
            <a:avLst/>
          </a:prstGeom>
          <a:noFill/>
        </p:spPr>
        <p:txBody>
          <a:bodyPr wrap="square" rtlCol="0">
            <a:spAutoFit/>
          </a:bodyPr>
          <a:lstStyle/>
          <a:p>
            <a:r>
              <a:rPr lang="ko-KR" altLang="en-US" dirty="0">
                <a:solidFill>
                  <a:srgbClr val="FFC000"/>
                </a:solidFill>
                <a:latin typeface="경기천년제목 Medium" panose="02020603020101020101" pitchFamily="18" charset="-127"/>
                <a:ea typeface="경기천년제목 Medium" panose="02020603020101020101" pitchFamily="18" charset="-127"/>
              </a:rPr>
              <a:t>‘</a:t>
            </a:r>
            <a:r>
              <a:rPr lang="en-US" altLang="ko-KR" dirty="0">
                <a:solidFill>
                  <a:srgbClr val="FFC000"/>
                </a:solidFill>
                <a:latin typeface="경기천년제목 Medium" panose="02020603020101020101" pitchFamily="18" charset="-127"/>
                <a:ea typeface="경기천년제목 Medium" panose="02020603020101020101" pitchFamily="18" charset="-127"/>
              </a:rPr>
              <a:t>Generative’</a:t>
            </a:r>
            <a:r>
              <a:rPr lang="ko-KR" altLang="en-US" dirty="0">
                <a:solidFill>
                  <a:srgbClr val="FFC000"/>
                </a:solidFill>
                <a:latin typeface="경기천년제목 Medium" panose="02020603020101020101" pitchFamily="18" charset="-127"/>
                <a:ea typeface="경기천년제목 Medium" panose="02020603020101020101" pitchFamily="18" charset="-127"/>
              </a:rPr>
              <a:t>는 </a:t>
            </a:r>
            <a:r>
              <a:rPr lang="en-US" altLang="ko-KR" dirty="0">
                <a:solidFill>
                  <a:srgbClr val="FFC000"/>
                </a:solidFill>
                <a:latin typeface="경기천년제목 Medium" panose="02020603020101020101" pitchFamily="18" charset="-127"/>
                <a:ea typeface="경기천년제목 Medium" panose="02020603020101020101" pitchFamily="18" charset="-127"/>
              </a:rPr>
              <a:t>GAN</a:t>
            </a:r>
            <a:r>
              <a:rPr lang="ko-KR" altLang="en-US" dirty="0">
                <a:solidFill>
                  <a:srgbClr val="FFC000"/>
                </a:solidFill>
                <a:latin typeface="경기천년제목 Medium" panose="02020603020101020101" pitchFamily="18" charset="-127"/>
                <a:ea typeface="경기천년제목 Medium" panose="02020603020101020101" pitchFamily="18" charset="-127"/>
              </a:rPr>
              <a:t>이 생성 모델 </a:t>
            </a:r>
            <a:r>
              <a:rPr lang="en-US" altLang="ko-KR" dirty="0">
                <a:solidFill>
                  <a:srgbClr val="FFC000"/>
                </a:solidFill>
                <a:latin typeface="경기천년제목 Medium" panose="02020603020101020101" pitchFamily="18" charset="-127"/>
                <a:ea typeface="경기천년제목 Medium" panose="02020603020101020101" pitchFamily="18" charset="-127"/>
              </a:rPr>
              <a:t>(</a:t>
            </a:r>
            <a:r>
              <a:rPr lang="ko-KR" altLang="en-US" dirty="0">
                <a:solidFill>
                  <a:srgbClr val="FFC000"/>
                </a:solidFill>
                <a:latin typeface="경기천년제목 Medium" panose="02020603020101020101" pitchFamily="18" charset="-127"/>
                <a:ea typeface="경기천년제목 Medium" panose="02020603020101020101" pitchFamily="18" charset="-127"/>
              </a:rPr>
              <a:t>그럴듯한 가짜를 만들어내는 모델</a:t>
            </a:r>
            <a:r>
              <a:rPr lang="en-US" altLang="ko-KR" dirty="0">
                <a:solidFill>
                  <a:srgbClr val="FFC000"/>
                </a:solidFill>
                <a:latin typeface="경기천년제목 Medium" panose="02020603020101020101" pitchFamily="18" charset="-127"/>
                <a:ea typeface="경기천년제목 Medium" panose="02020603020101020101" pitchFamily="18" charset="-127"/>
              </a:rPr>
              <a:t>)</a:t>
            </a:r>
            <a:r>
              <a:rPr lang="ko-KR" altLang="en-US" dirty="0">
                <a:solidFill>
                  <a:srgbClr val="FFC000"/>
                </a:solidFill>
                <a:latin typeface="경기천년제목 Medium" panose="02020603020101020101" pitchFamily="18" charset="-127"/>
                <a:ea typeface="경기천년제목 Medium" panose="02020603020101020101" pitchFamily="18" charset="-127"/>
              </a:rPr>
              <a:t>이다</a:t>
            </a:r>
            <a:endParaRPr lang="en-US" altLang="ko-KR" dirty="0">
              <a:solidFill>
                <a:srgbClr val="FFC000"/>
              </a:solidFill>
              <a:latin typeface="경기천년제목 Medium" panose="02020603020101020101" pitchFamily="18" charset="-127"/>
              <a:ea typeface="경기천년제목 Medium" panose="02020603020101020101" pitchFamily="18" charset="-127"/>
            </a:endParaRPr>
          </a:p>
          <a:p>
            <a:r>
              <a:rPr lang="ko-KR" altLang="en-US" dirty="0">
                <a:solidFill>
                  <a:srgbClr val="FFC000"/>
                </a:solidFill>
                <a:latin typeface="경기천년제목 Medium" panose="02020603020101020101" pitchFamily="18" charset="-127"/>
                <a:ea typeface="경기천년제목 Medium" panose="02020603020101020101" pitchFamily="18" charset="-127"/>
              </a:rPr>
              <a:t>‘</a:t>
            </a:r>
            <a:r>
              <a:rPr lang="en-US" altLang="ko-KR" dirty="0">
                <a:solidFill>
                  <a:srgbClr val="FFC000"/>
                </a:solidFill>
                <a:latin typeface="경기천년제목 Medium" panose="02020603020101020101" pitchFamily="18" charset="-127"/>
                <a:ea typeface="경기천년제목 Medium" panose="02020603020101020101" pitchFamily="18" charset="-127"/>
              </a:rPr>
              <a:t>Adversarial’</a:t>
            </a:r>
            <a:r>
              <a:rPr lang="ko-KR" altLang="en-US" dirty="0">
                <a:solidFill>
                  <a:srgbClr val="FFC000"/>
                </a:solidFill>
                <a:latin typeface="경기천년제목 Medium" panose="02020603020101020101" pitchFamily="18" charset="-127"/>
                <a:ea typeface="경기천년제목 Medium" panose="02020603020101020101" pitchFamily="18" charset="-127"/>
              </a:rPr>
              <a:t>은 </a:t>
            </a:r>
            <a:r>
              <a:rPr lang="en-US" altLang="ko-KR" dirty="0">
                <a:solidFill>
                  <a:srgbClr val="FFC000"/>
                </a:solidFill>
                <a:latin typeface="경기천년제목 Medium" panose="02020603020101020101" pitchFamily="18" charset="-127"/>
                <a:ea typeface="경기천년제목 Medium" panose="02020603020101020101" pitchFamily="18" charset="-127"/>
              </a:rPr>
              <a:t>GAN</a:t>
            </a:r>
            <a:r>
              <a:rPr lang="ko-KR" altLang="en-US" dirty="0">
                <a:solidFill>
                  <a:srgbClr val="FFC000"/>
                </a:solidFill>
                <a:latin typeface="경기천년제목 Medium" panose="02020603020101020101" pitchFamily="18" charset="-127"/>
                <a:ea typeface="경기천년제목 Medium" panose="02020603020101020101" pitchFamily="18" charset="-127"/>
              </a:rPr>
              <a:t>이 두 개의 모델을 적대적으로 경쟁시키며 발전시킨다</a:t>
            </a:r>
            <a:endParaRPr lang="en-US" altLang="ko-KR" dirty="0">
              <a:solidFill>
                <a:srgbClr val="FFC000"/>
              </a:solidFill>
              <a:latin typeface="경기천년제목 Medium" panose="02020603020101020101" pitchFamily="18" charset="-127"/>
              <a:ea typeface="경기천년제목 Medium" panose="02020603020101020101" pitchFamily="18" charset="-127"/>
            </a:endParaRPr>
          </a:p>
          <a:p>
            <a:r>
              <a:rPr lang="ko-KR" altLang="en-US" dirty="0">
                <a:solidFill>
                  <a:srgbClr val="FFC000"/>
                </a:solidFill>
                <a:latin typeface="경기천년제목 Medium" panose="02020603020101020101" pitchFamily="18" charset="-127"/>
                <a:ea typeface="경기천년제목 Medium" panose="02020603020101020101" pitchFamily="18" charset="-127"/>
              </a:rPr>
              <a:t>‘</a:t>
            </a:r>
            <a:r>
              <a:rPr lang="en-US" altLang="ko-KR" dirty="0">
                <a:solidFill>
                  <a:srgbClr val="FFC000"/>
                </a:solidFill>
                <a:latin typeface="경기천년제목 Medium" panose="02020603020101020101" pitchFamily="18" charset="-127"/>
                <a:ea typeface="경기천년제목 Medium" panose="02020603020101020101" pitchFamily="18" charset="-127"/>
              </a:rPr>
              <a:t>Network’</a:t>
            </a:r>
            <a:r>
              <a:rPr lang="ko-KR" altLang="en-US" dirty="0">
                <a:solidFill>
                  <a:srgbClr val="FFC000"/>
                </a:solidFill>
                <a:latin typeface="경기천년제목 Medium" panose="02020603020101020101" pitchFamily="18" charset="-127"/>
                <a:ea typeface="경기천년제목 Medium" panose="02020603020101020101" pitchFamily="18" charset="-127"/>
              </a:rPr>
              <a:t>는 이 모델이 </a:t>
            </a:r>
            <a:r>
              <a:rPr lang="ko-KR" altLang="en-US" dirty="0" err="1">
                <a:solidFill>
                  <a:srgbClr val="FFC000"/>
                </a:solidFill>
                <a:latin typeface="경기천년제목 Medium" panose="02020603020101020101" pitchFamily="18" charset="-127"/>
                <a:ea typeface="경기천년제목 Medium" panose="02020603020101020101" pitchFamily="18" charset="-127"/>
              </a:rPr>
              <a:t>딥러닝으로</a:t>
            </a:r>
            <a:r>
              <a:rPr lang="ko-KR" altLang="en-US" dirty="0">
                <a:solidFill>
                  <a:srgbClr val="FFC000"/>
                </a:solidFill>
                <a:latin typeface="경기천년제목 Medium" panose="02020603020101020101" pitchFamily="18" charset="-127"/>
                <a:ea typeface="경기천년제목 Medium" panose="02020603020101020101" pitchFamily="18" charset="-127"/>
              </a:rPr>
              <a:t> 만들어졌다</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제목 1"/>
              <p:cNvSpPr>
                <a:spLocks noGrp="1"/>
              </p:cNvSpPr>
              <p:nvPr>
                <p:ph type="ctrTitle"/>
              </p:nvPr>
            </p:nvSpPr>
            <p:spPr>
              <a:xfrm>
                <a:off x="651164" y="1155609"/>
                <a:ext cx="8042564" cy="606600"/>
              </a:xfrm>
            </p:spPr>
            <p:txBody>
              <a:bodyPr/>
              <a:lstStyle/>
              <a:p>
                <a:r>
                  <a:rPr lang="ko-KR" altLang="en-US" sz="1400" dirty="0">
                    <a:latin typeface="경기천년제목 Medium" panose="02020603020101020101" pitchFamily="18" charset="-127"/>
                    <a:ea typeface="경기천년제목 Medium" panose="02020603020101020101" pitchFamily="18" charset="-127"/>
                    <a:cs typeface="함초롬돋움" panose="020B0604000101010101" pitchFamily="50" charset="-127"/>
                  </a:rPr>
                  <a:t>✔</a:t>
                </a:r>
                <a:r>
                  <a:rPr lang="ko-KR" altLang="en-US" sz="1400" dirty="0" err="1">
                    <a:latin typeface="경기천년제목 Medium" panose="02020603020101020101" pitchFamily="18" charset="-127"/>
                    <a:ea typeface="경기천년제목 Medium" panose="02020603020101020101" pitchFamily="18" charset="-127"/>
                  </a:rPr>
                  <a:t>생성자</a:t>
                </a:r>
                <a:r>
                  <a:rPr lang="ko-KR" altLang="en-US" sz="1400" dirty="0">
                    <a:latin typeface="경기천년제목 Medium" panose="02020603020101020101" pitchFamily="18" charset="-127"/>
                    <a:ea typeface="경기천년제목 Medium" panose="02020603020101020101" pitchFamily="18" charset="-127"/>
                  </a:rPr>
                  <a:t> 네트워크</a:t>
                </a:r>
                <a:r>
                  <a:rPr lang="en-US" altLang="ko-KR" sz="1400" dirty="0">
                    <a:latin typeface="경기천년제목 Medium" panose="02020603020101020101" pitchFamily="18" charset="-127"/>
                    <a:ea typeface="경기천년제목 Medium" panose="02020603020101020101" pitchFamily="18" charset="-127"/>
                  </a:rPr>
                  <a:t>  </a:t>
                </a:r>
                <a:r>
                  <a:rPr lang="ko-KR" altLang="en-US" sz="1400" dirty="0">
                    <a:latin typeface="경기천년제목 Medium" panose="02020603020101020101" pitchFamily="18" charset="-127"/>
                    <a:ea typeface="경기천년제목 Medium" panose="02020603020101020101" pitchFamily="18" charset="-127"/>
                    <a:cs typeface="함초롬돋움" panose="020B0604000101010101" pitchFamily="50" charset="-127"/>
                    <a:sym typeface="Wingdings" panose="05000000000000000000" pitchFamily="2" charset="2"/>
                  </a:rPr>
                  <a:t></a:t>
                </a:r>
                <a:r>
                  <a:rPr lang="en-US" altLang="ko-KR" sz="1400" dirty="0">
                    <a:latin typeface="경기천년제목 Medium" panose="02020603020101020101" pitchFamily="18" charset="-127"/>
                    <a:ea typeface="경기천년제목 Medium" panose="02020603020101020101" pitchFamily="18" charset="-127"/>
                  </a:rPr>
                  <a:t> </a:t>
                </a:r>
                <a:r>
                  <a:rPr lang="ko-KR" altLang="en-US" sz="1400" dirty="0">
                    <a:latin typeface="경기천년제목 Medium" panose="02020603020101020101" pitchFamily="18" charset="-127"/>
                    <a:ea typeface="경기천년제목 Medium" panose="02020603020101020101" pitchFamily="18" charset="-127"/>
                  </a:rPr>
                  <a:t>랜덤 벡터를 입력으로 받아 이를 합성된 이미지로 </a:t>
                </a:r>
                <a:r>
                  <a:rPr lang="ko-KR" altLang="en-US" sz="1400" dirty="0" err="1">
                    <a:latin typeface="경기천년제목 Medium" panose="02020603020101020101" pitchFamily="18" charset="-127"/>
                    <a:ea typeface="경기천년제목 Medium" panose="02020603020101020101" pitchFamily="18" charset="-127"/>
                  </a:rPr>
                  <a:t>디코딩</a:t>
                </a:r>
                <a:r>
                  <a:rPr lang="ko-KR" altLang="en-US" sz="1400" dirty="0">
                    <a:latin typeface="경기천년제목 Medium" panose="02020603020101020101" pitchFamily="18" charset="-127"/>
                    <a:ea typeface="경기천년제목 Medium" panose="02020603020101020101" pitchFamily="18" charset="-127"/>
                  </a:rPr>
                  <a:t> </a:t>
                </a:r>
                <a:br>
                  <a:rPr lang="en-US" altLang="ko-KR" sz="1400" dirty="0">
                    <a:latin typeface="경기천년제목 Medium" panose="02020603020101020101" pitchFamily="18" charset="-127"/>
                    <a:ea typeface="경기천년제목 Medium" panose="02020603020101020101" pitchFamily="18" charset="-127"/>
                  </a:rPr>
                </a:br>
                <a:br>
                  <a:rPr lang="en-US" altLang="ko-KR" sz="1400" dirty="0">
                    <a:latin typeface="경기천년제목 Medium" panose="02020603020101020101" pitchFamily="18" charset="-127"/>
                    <a:ea typeface="경기천년제목 Medium" panose="02020603020101020101" pitchFamily="18" charset="-127"/>
                  </a:rPr>
                </a:br>
                <a:r>
                  <a:rPr lang="ko-KR" altLang="en-US" sz="1400" dirty="0">
                    <a:latin typeface="경기천년제목 Medium" panose="02020603020101020101" pitchFamily="18" charset="-127"/>
                    <a:ea typeface="경기천년제목 Medium" panose="02020603020101020101" pitchFamily="18" charset="-127"/>
                    <a:cs typeface="함초롬돋움" panose="020B0604000101010101" pitchFamily="50" charset="-127"/>
                  </a:rPr>
                  <a:t>✔</a:t>
                </a:r>
                <a:r>
                  <a:rPr lang="ko-KR" altLang="en-US" sz="1400" dirty="0" err="1">
                    <a:latin typeface="경기천년제목 Medium" panose="02020603020101020101" pitchFamily="18" charset="-127"/>
                    <a:ea typeface="경기천년제목 Medium" panose="02020603020101020101" pitchFamily="18" charset="-127"/>
                  </a:rPr>
                  <a:t>판별자</a:t>
                </a:r>
                <a:r>
                  <a:rPr lang="ko-KR" altLang="en-US" sz="1400" dirty="0">
                    <a:latin typeface="경기천년제목 Medium" panose="02020603020101020101" pitchFamily="18" charset="-127"/>
                    <a:ea typeface="경기천년제목 Medium" panose="02020603020101020101" pitchFamily="18" charset="-127"/>
                  </a:rPr>
                  <a:t> 네트워크</a:t>
                </a:r>
                <a:r>
                  <a:rPr lang="en-US" altLang="ko-KR" sz="1400" dirty="0">
                    <a:latin typeface="경기천년제목 Medium" panose="02020603020101020101" pitchFamily="18" charset="-127"/>
                    <a:ea typeface="경기천년제목 Medium" panose="02020603020101020101" pitchFamily="18" charset="-127"/>
                  </a:rPr>
                  <a:t>  </a:t>
                </a:r>
                <a:r>
                  <a:rPr lang="ko-KR" altLang="en-US" sz="1400" dirty="0">
                    <a:latin typeface="경기천년제목 Medium" panose="02020603020101020101" pitchFamily="18" charset="-127"/>
                    <a:ea typeface="경기천년제목 Medium" panose="02020603020101020101" pitchFamily="18" charset="-127"/>
                    <a:cs typeface="함초롬돋움" panose="020B0604000101010101" pitchFamily="50" charset="-127"/>
                    <a:sym typeface="Wingdings" panose="05000000000000000000" pitchFamily="2" charset="2"/>
                  </a:rPr>
                  <a:t></a:t>
                </a:r>
                <a:r>
                  <a:rPr lang="en-US" altLang="ko-KR" sz="1400" dirty="0">
                    <a:latin typeface="경기천년제목 Medium" panose="02020603020101020101" pitchFamily="18" charset="-127"/>
                    <a:ea typeface="경기천년제목 Medium" panose="02020603020101020101" pitchFamily="18" charset="-127"/>
                  </a:rPr>
                  <a:t> </a:t>
                </a:r>
                <a:r>
                  <a:rPr lang="ko-KR" altLang="en-US" sz="1400" dirty="0">
                    <a:latin typeface="경기천년제목 Medium" panose="02020603020101020101" pitchFamily="18" charset="-127"/>
                    <a:ea typeface="경기천년제목 Medium" panose="02020603020101020101" pitchFamily="18" charset="-127"/>
                  </a:rPr>
                  <a:t>이미지</a:t>
                </a:r>
                <a:r>
                  <a:rPr lang="en-US" altLang="ko-KR" sz="1400" dirty="0">
                    <a:latin typeface="경기천년제목 Medium" panose="02020603020101020101" pitchFamily="18" charset="-127"/>
                    <a:ea typeface="경기천년제목 Medium" panose="02020603020101020101" pitchFamily="18" charset="-127"/>
                  </a:rPr>
                  <a:t>(</a:t>
                </a:r>
                <a:r>
                  <a:rPr lang="ko-KR" altLang="en-US" sz="1400" dirty="0">
                    <a:latin typeface="경기천년제목 Medium" panose="02020603020101020101" pitchFamily="18" charset="-127"/>
                    <a:ea typeface="경기천년제목 Medium" panose="02020603020101020101" pitchFamily="18" charset="-127"/>
                  </a:rPr>
                  <a:t>실제 </a:t>
                </a:r>
                <a:r>
                  <a:rPr lang="en-US" altLang="ko-KR" sz="1400" dirty="0">
                    <a:latin typeface="경기천년제목 Medium" panose="02020603020101020101" pitchFamily="18" charset="-127"/>
                    <a:ea typeface="경기천년제목 Medium" panose="02020603020101020101" pitchFamily="18" charset="-127"/>
                  </a:rPr>
                  <a:t>/ </a:t>
                </a:r>
                <a:r>
                  <a:rPr lang="ko-KR" altLang="en-US" sz="1400" dirty="0">
                    <a:latin typeface="경기천년제목 Medium" panose="02020603020101020101" pitchFamily="18" charset="-127"/>
                    <a:ea typeface="경기천년제목 Medium" panose="02020603020101020101" pitchFamily="18" charset="-127"/>
                  </a:rPr>
                  <a:t>합성</a:t>
                </a:r>
                <a:r>
                  <a:rPr lang="en-US" altLang="ko-KR" sz="1400" dirty="0">
                    <a:latin typeface="경기천년제목 Medium" panose="02020603020101020101" pitchFamily="18" charset="-127"/>
                    <a:ea typeface="경기천년제목 Medium" panose="02020603020101020101" pitchFamily="18" charset="-127"/>
                  </a:rPr>
                  <a:t>)</a:t>
                </a:r>
                <a:r>
                  <a:rPr lang="ko-KR" altLang="en-US" sz="1400" dirty="0">
                    <a:latin typeface="경기천년제목 Medium" panose="02020603020101020101" pitchFamily="18" charset="-127"/>
                    <a:ea typeface="경기천년제목 Medium" panose="02020603020101020101" pitchFamily="18" charset="-127"/>
                  </a:rPr>
                  <a:t>를 입력으로 받아 훈련 세트에서 온 이미지인지</a:t>
                </a:r>
                <a:r>
                  <a:rPr lang="en-US" altLang="ko-KR" sz="1400" dirty="0">
                    <a:latin typeface="경기천년제목 Medium" panose="02020603020101020101" pitchFamily="18" charset="-127"/>
                    <a:ea typeface="경기천년제목 Medium" panose="02020603020101020101" pitchFamily="18" charset="-127"/>
                  </a:rPr>
                  <a:t>, </a:t>
                </a:r>
                <a:br>
                  <a:rPr lang="en-US" altLang="ko-KR" sz="1400" dirty="0">
                    <a:latin typeface="경기천년제목 Medium" panose="02020603020101020101" pitchFamily="18" charset="-127"/>
                    <a:ea typeface="경기천년제목 Medium" panose="02020603020101020101" pitchFamily="18" charset="-127"/>
                  </a:rPr>
                </a:br>
                <a:r>
                  <a:rPr lang="en-US" altLang="ko-KR" sz="1400" dirty="0">
                    <a:latin typeface="경기천년제목 Medium" panose="02020603020101020101" pitchFamily="18" charset="-127"/>
                    <a:ea typeface="경기천년제목 Medium" panose="02020603020101020101" pitchFamily="18" charset="-127"/>
                  </a:rPr>
                  <a:t>                                  </a:t>
                </a:r>
                <a:r>
                  <a:rPr lang="ko-KR" altLang="en-US" sz="1400" dirty="0" err="1">
                    <a:latin typeface="경기천년제목 Medium" panose="02020603020101020101" pitchFamily="18" charset="-127"/>
                    <a:ea typeface="경기천년제목 Medium" panose="02020603020101020101" pitchFamily="18" charset="-127"/>
                  </a:rPr>
                  <a:t>생성자</a:t>
                </a:r>
                <a:r>
                  <a:rPr lang="ko-KR" altLang="en-US" sz="1400" dirty="0">
                    <a:latin typeface="경기천년제목 Medium" panose="02020603020101020101" pitchFamily="18" charset="-127"/>
                    <a:ea typeface="경기천년제목 Medium" panose="02020603020101020101" pitchFamily="18" charset="-127"/>
                  </a:rPr>
                  <a:t> 네트워크가 만든 이미지인지 판별</a:t>
                </a:r>
                <a:br>
                  <a:rPr lang="en-US" altLang="ko-KR" sz="1400" dirty="0">
                    <a:latin typeface="경기천년제목 Medium" panose="02020603020101020101" pitchFamily="18" charset="-127"/>
                    <a:ea typeface="경기천년제목 Medium" panose="02020603020101020101" pitchFamily="18" charset="-127"/>
                  </a:rPr>
                </a:br>
                <a:br>
                  <a:rPr lang="en-US" altLang="ko-KR" sz="1400" dirty="0">
                    <a:latin typeface="경기천년제목 Medium" panose="02020603020101020101" pitchFamily="18" charset="-127"/>
                    <a:ea typeface="경기천년제목 Medium" panose="02020603020101020101" pitchFamily="18" charset="-127"/>
                  </a:rPr>
                </a:br>
                <a:r>
                  <a:rPr lang="en-US" altLang="ko-KR" sz="1100" dirty="0">
                    <a:solidFill>
                      <a:schemeClr val="accent4">
                        <a:lumMod val="75000"/>
                      </a:schemeClr>
                    </a:solidFill>
                    <a:latin typeface="경기천년제목 Medium" panose="02020603020101020101" pitchFamily="18" charset="-127"/>
                    <a:ea typeface="경기천년제목 Medium" panose="02020603020101020101" pitchFamily="18" charset="-127"/>
                  </a:rPr>
                  <a:t>*VAE</a:t>
                </a:r>
                <a:r>
                  <a:rPr lang="ko-KR" altLang="en-US" sz="1100" dirty="0">
                    <a:solidFill>
                      <a:schemeClr val="accent4">
                        <a:lumMod val="75000"/>
                      </a:schemeClr>
                    </a:solidFill>
                    <a:latin typeface="경기천년제목 Medium" panose="02020603020101020101" pitchFamily="18" charset="-127"/>
                    <a:ea typeface="경기천년제목 Medium" panose="02020603020101020101" pitchFamily="18" charset="-127"/>
                  </a:rPr>
                  <a:t>와 달리 잠재 공간은 의미 있는 구조를 보장 </a:t>
                </a:r>
                <a:r>
                  <a:rPr lang="en-US" altLang="ko-KR" sz="1100" dirty="0">
                    <a:solidFill>
                      <a:schemeClr val="accent4">
                        <a:lumMod val="75000"/>
                      </a:schemeClr>
                    </a:solidFill>
                    <a:latin typeface="경기천년제목 Medium" panose="02020603020101020101" pitchFamily="18" charset="-127"/>
                    <a:ea typeface="경기천년제목 Medium" panose="02020603020101020101" pitchFamily="18" charset="-127"/>
                  </a:rPr>
                  <a:t>X . </a:t>
                </a:r>
                <a:r>
                  <a:rPr lang="ko-KR" altLang="en-US" sz="1100" dirty="0">
                    <a:solidFill>
                      <a:schemeClr val="accent4">
                        <a:lumMod val="75000"/>
                      </a:schemeClr>
                    </a:solidFill>
                    <a:latin typeface="경기천년제목 Medium" panose="02020603020101020101" pitchFamily="18" charset="-127"/>
                    <a:ea typeface="경기천년제목 Medium" panose="02020603020101020101" pitchFamily="18" charset="-127"/>
                  </a:rPr>
                  <a:t>공간 </a:t>
                </a:r>
                <a14:m>
                  <m:oMath xmlns:m="http://schemas.openxmlformats.org/officeDocument/2006/math">
                    <m:r>
                      <a:rPr lang="ko-KR" altLang="en-US" sz="1100" i="1" smtClean="0">
                        <a:solidFill>
                          <a:schemeClr val="accent4">
                            <a:lumMod val="75000"/>
                          </a:schemeClr>
                        </a:solidFill>
                        <a:latin typeface="Cambria Math" panose="02040503050406030204" pitchFamily="18" charset="0"/>
                        <a:ea typeface="경기천년제목 Medium" panose="02020603020101020101" pitchFamily="18" charset="-127"/>
                      </a:rPr>
                      <m:t>≠</m:t>
                    </m:r>
                  </m:oMath>
                </a14:m>
                <a:r>
                  <a:rPr lang="ko-KR" altLang="en-US" sz="1100" dirty="0">
                    <a:solidFill>
                      <a:schemeClr val="accent4">
                        <a:lumMod val="75000"/>
                      </a:schemeClr>
                    </a:solidFill>
                    <a:latin typeface="경기천년제목 Medium" panose="02020603020101020101" pitchFamily="18" charset="-127"/>
                    <a:ea typeface="경기천년제목 Medium" panose="02020603020101020101" pitchFamily="18" charset="-127"/>
                  </a:rPr>
                  <a:t> 연속적</a:t>
                </a:r>
              </a:p>
            </p:txBody>
          </p:sp>
        </mc:Choice>
        <mc:Fallback xmlns="">
          <p:sp>
            <p:nvSpPr>
              <p:cNvPr id="2" name="제목 1"/>
              <p:cNvSpPr>
                <a:spLocks noGrp="1" noRot="1" noChangeAspect="1" noMove="1" noResize="1" noEditPoints="1" noAdjustHandles="1" noChangeArrowheads="1" noChangeShapeType="1" noTextEdit="1"/>
              </p:cNvSpPr>
              <p:nvPr>
                <p:ph type="ctrTitle"/>
              </p:nvPr>
            </p:nvSpPr>
            <p:spPr>
              <a:xfrm>
                <a:off x="651164" y="1155609"/>
                <a:ext cx="8042564" cy="606600"/>
              </a:xfrm>
              <a:blipFill>
                <a:blip r:embed="rId2"/>
                <a:stretch>
                  <a:fillRect l="-227" t="-131313"/>
                </a:stretch>
              </a:blipFill>
            </p:spPr>
            <p:txBody>
              <a:bodyPr/>
              <a:lstStyle/>
              <a:p>
                <a:r>
                  <a:rPr lang="ko-KR" altLang="en-US">
                    <a:noFill/>
                  </a:rPr>
                  <a:t> </a:t>
                </a:r>
              </a:p>
            </p:txBody>
          </p:sp>
        </mc:Fallback>
      </mc:AlternateContent>
      <p:sp>
        <p:nvSpPr>
          <p:cNvPr id="3" name="부제목 2"/>
          <p:cNvSpPr>
            <a:spLocks noGrp="1"/>
          </p:cNvSpPr>
          <p:nvPr>
            <p:ph type="subTitle" idx="1"/>
          </p:nvPr>
        </p:nvSpPr>
        <p:spPr/>
        <p:txBody>
          <a:bodyPr/>
          <a:lstStyle/>
          <a:p>
            <a:endParaRPr lang="ko-KR" altLang="en-US"/>
          </a:p>
        </p:txBody>
      </p:sp>
      <p:pic>
        <p:nvPicPr>
          <p:cNvPr id="4" name="그림 3">
            <a:extLst>
              <a:ext uri="{FF2B5EF4-FFF2-40B4-BE49-F238E27FC236}">
                <a16:creationId xmlns:a16="http://schemas.microsoft.com/office/drawing/2014/main" id="{99BF16BE-94EC-45B4-8ED4-015859A07989}"/>
              </a:ext>
            </a:extLst>
          </p:cNvPr>
          <p:cNvPicPr>
            <a:picLocks noChangeAspect="1"/>
          </p:cNvPicPr>
          <p:nvPr/>
        </p:nvPicPr>
        <p:blipFill>
          <a:blip r:embed="rId3"/>
          <a:stretch>
            <a:fillRect/>
          </a:stretch>
        </p:blipFill>
        <p:spPr>
          <a:xfrm>
            <a:off x="1448662" y="1835729"/>
            <a:ext cx="6350585" cy="28017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694804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4675910" y="1865302"/>
            <a:ext cx="4378036" cy="606600"/>
          </a:xfrm>
        </p:spPr>
        <p:txBody>
          <a:bodyPr/>
          <a:lstStyle/>
          <a:p>
            <a:pPr algn="ctr"/>
            <a:r>
              <a:rPr lang="ko-KR" altLang="en-US" dirty="0" err="1">
                <a:solidFill>
                  <a:schemeClr val="accent3">
                    <a:lumMod val="75000"/>
                  </a:schemeClr>
                </a:solidFill>
                <a:latin typeface="경기천년제목V Bold" panose="02020803020101020101" pitchFamily="18" charset="-127"/>
                <a:ea typeface="경기천년제목V Bold" panose="02020803020101020101" pitchFamily="18" charset="-127"/>
              </a:rPr>
              <a:t>경사하강법</a:t>
            </a:r>
            <a:br>
              <a:rPr lang="en-US" altLang="ko-KR" dirty="0">
                <a:solidFill>
                  <a:schemeClr val="accent3">
                    <a:lumMod val="75000"/>
                  </a:schemeClr>
                </a:solidFill>
                <a:latin typeface="경기천년제목V Bold" panose="02020803020101020101" pitchFamily="18" charset="-127"/>
                <a:ea typeface="경기천년제목V Bold" panose="02020803020101020101" pitchFamily="18" charset="-127"/>
              </a:rPr>
            </a:br>
            <a:r>
              <a:rPr lang="en-US" altLang="ko-KR" dirty="0">
                <a:solidFill>
                  <a:schemeClr val="accent3">
                    <a:lumMod val="75000"/>
                  </a:schemeClr>
                </a:solidFill>
                <a:latin typeface="경기천년제목V Bold" panose="02020803020101020101" pitchFamily="18" charset="-127"/>
                <a:ea typeface="경기천년제목V Bold" panose="02020803020101020101" pitchFamily="18" charset="-127"/>
              </a:rPr>
              <a:t>(Gradient descent)</a:t>
            </a:r>
            <a:endParaRPr lang="ko-KR" altLang="en-US" dirty="0">
              <a:solidFill>
                <a:schemeClr val="accent3">
                  <a:lumMod val="75000"/>
                </a:schemeClr>
              </a:solidFill>
              <a:latin typeface="경기천년제목V Bold" panose="02020803020101020101" pitchFamily="18" charset="-127"/>
              <a:ea typeface="경기천년제목V Bold" panose="02020803020101020101" pitchFamily="18" charset="-127"/>
            </a:endParaRPr>
          </a:p>
        </p:txBody>
      </p:sp>
      <p:sp>
        <p:nvSpPr>
          <p:cNvPr id="3" name="부제목 2"/>
          <p:cNvSpPr>
            <a:spLocks noGrp="1"/>
          </p:cNvSpPr>
          <p:nvPr>
            <p:ph type="subTitle" idx="1"/>
          </p:nvPr>
        </p:nvSpPr>
        <p:spPr>
          <a:xfrm>
            <a:off x="4893699" y="2746374"/>
            <a:ext cx="3835963" cy="1839913"/>
          </a:xfrm>
        </p:spPr>
        <p:txBody>
          <a:bodyPr/>
          <a:lstStyle/>
          <a:p>
            <a:r>
              <a:rPr lang="en-US" altLang="ko-KR" sz="1400" dirty="0">
                <a:solidFill>
                  <a:schemeClr val="bg1"/>
                </a:solidFill>
                <a:latin typeface="경기천년제목 Medium" panose="02020603020101020101" pitchFamily="18" charset="-127"/>
                <a:ea typeface="경기천년제목 Medium" panose="02020603020101020101" pitchFamily="18" charset="-127"/>
              </a:rPr>
              <a:t>▶1</a:t>
            </a:r>
            <a:r>
              <a:rPr lang="ko-KR" altLang="en-US" sz="1400" dirty="0">
                <a:solidFill>
                  <a:schemeClr val="bg1"/>
                </a:solidFill>
                <a:latin typeface="경기천년제목 Medium" panose="02020603020101020101" pitchFamily="18" charset="-127"/>
                <a:ea typeface="경기천년제목 Medium" panose="02020603020101020101" pitchFamily="18" charset="-127"/>
              </a:rPr>
              <a:t>차 근삿값 </a:t>
            </a:r>
            <a:r>
              <a:rPr lang="ko-KR" altLang="en-US" sz="1400" dirty="0" err="1">
                <a:solidFill>
                  <a:schemeClr val="bg1"/>
                </a:solidFill>
                <a:latin typeface="경기천년제목 Medium" panose="02020603020101020101" pitchFamily="18" charset="-127"/>
                <a:ea typeface="경기천년제목 Medium" panose="02020603020101020101" pitchFamily="18" charset="-127"/>
              </a:rPr>
              <a:t>발견용</a:t>
            </a:r>
            <a:r>
              <a:rPr lang="ko-KR" altLang="en-US" sz="1400" dirty="0">
                <a:solidFill>
                  <a:schemeClr val="bg1"/>
                </a:solidFill>
                <a:latin typeface="경기천년제목 Medium" panose="02020603020101020101" pitchFamily="18" charset="-127"/>
                <a:ea typeface="경기천년제목 Medium" panose="02020603020101020101" pitchFamily="18" charset="-127"/>
              </a:rPr>
              <a:t> 최적화 알고리즘</a:t>
            </a:r>
            <a:endParaRPr lang="en-US" altLang="ko-KR" sz="1400" dirty="0">
              <a:solidFill>
                <a:schemeClr val="bg1"/>
              </a:solidFill>
              <a:latin typeface="경기천년제목 Medium" panose="02020603020101020101" pitchFamily="18" charset="-127"/>
              <a:ea typeface="경기천년제목 Medium" panose="02020603020101020101" pitchFamily="18" charset="-127"/>
            </a:endParaRPr>
          </a:p>
          <a:p>
            <a:endParaRPr lang="en-US" altLang="ko-KR" sz="1400" dirty="0">
              <a:solidFill>
                <a:schemeClr val="bg1"/>
              </a:solidFill>
              <a:latin typeface="경기천년제목 Medium" panose="02020603020101020101" pitchFamily="18" charset="-127"/>
              <a:ea typeface="경기천년제목 Medium" panose="02020603020101020101" pitchFamily="18" charset="-127"/>
            </a:endParaRPr>
          </a:p>
          <a:p>
            <a:r>
              <a:rPr lang="ko-KR" altLang="en-US" sz="1400" dirty="0">
                <a:solidFill>
                  <a:schemeClr val="bg1"/>
                </a:solidFill>
                <a:latin typeface="경기천년제목 Medium" panose="02020603020101020101" pitchFamily="18" charset="-127"/>
                <a:ea typeface="경기천년제목 Medium" panose="02020603020101020101" pitchFamily="18" charset="-127"/>
              </a:rPr>
              <a:t>함수의 기울기</a:t>
            </a:r>
            <a:r>
              <a:rPr lang="en-US" altLang="ko-KR" sz="1400" dirty="0">
                <a:solidFill>
                  <a:schemeClr val="bg1"/>
                </a:solidFill>
                <a:latin typeface="경기천년제목 Medium" panose="02020603020101020101" pitchFamily="18" charset="-127"/>
                <a:ea typeface="경기천년제목 Medium" panose="02020603020101020101" pitchFamily="18" charset="-127"/>
              </a:rPr>
              <a:t>(</a:t>
            </a:r>
            <a:r>
              <a:rPr lang="ko-KR" altLang="en-US" sz="1400" dirty="0">
                <a:solidFill>
                  <a:schemeClr val="bg1"/>
                </a:solidFill>
                <a:latin typeface="경기천년제목 Medium" panose="02020603020101020101" pitchFamily="18" charset="-127"/>
                <a:ea typeface="경기천년제목 Medium" panose="02020603020101020101" pitchFamily="18" charset="-127"/>
              </a:rPr>
              <a:t>경사</a:t>
            </a:r>
            <a:r>
              <a:rPr lang="en-US" altLang="ko-KR" sz="1400" dirty="0">
                <a:solidFill>
                  <a:schemeClr val="bg1"/>
                </a:solidFill>
                <a:latin typeface="경기천년제목 Medium" panose="02020603020101020101" pitchFamily="18" charset="-127"/>
                <a:ea typeface="경기천년제목 Medium" panose="02020603020101020101" pitchFamily="18" charset="-127"/>
              </a:rPr>
              <a:t>)</a:t>
            </a:r>
            <a:r>
              <a:rPr lang="ko-KR" altLang="en-US" sz="1400" dirty="0">
                <a:solidFill>
                  <a:schemeClr val="bg1"/>
                </a:solidFill>
                <a:latin typeface="경기천년제목 Medium" panose="02020603020101020101" pitchFamily="18" charset="-127"/>
                <a:ea typeface="경기천년제목 Medium" panose="02020603020101020101" pitchFamily="18" charset="-127"/>
              </a:rPr>
              <a:t>를 구하고 </a:t>
            </a:r>
            <a:r>
              <a:rPr lang="en-US" altLang="ko-KR" sz="1400" dirty="0">
                <a:solidFill>
                  <a:schemeClr val="bg1"/>
                </a:solidFill>
                <a:latin typeface="경기천년제목 Medium" panose="02020603020101020101" pitchFamily="18" charset="-127"/>
                <a:ea typeface="경기천년제목 Medium" panose="02020603020101020101" pitchFamily="18" charset="-127"/>
              </a:rPr>
              <a:t>,</a:t>
            </a:r>
          </a:p>
          <a:p>
            <a:endParaRPr lang="en-US" altLang="ko-KR" sz="1400" dirty="0">
              <a:solidFill>
                <a:schemeClr val="bg1"/>
              </a:solidFill>
              <a:latin typeface="경기천년제목 Medium" panose="02020603020101020101" pitchFamily="18" charset="-127"/>
              <a:ea typeface="경기천년제목 Medium" panose="02020603020101020101" pitchFamily="18" charset="-127"/>
            </a:endParaRPr>
          </a:p>
          <a:p>
            <a:r>
              <a:rPr lang="ko-KR" altLang="en-US" sz="1400" dirty="0">
                <a:solidFill>
                  <a:schemeClr val="bg1"/>
                </a:solidFill>
                <a:latin typeface="경기천년제목 Medium" panose="02020603020101020101" pitchFamily="18" charset="-127"/>
                <a:ea typeface="경기천년제목 Medium" panose="02020603020101020101" pitchFamily="18" charset="-127"/>
              </a:rPr>
              <a:t>경사의 절댓값이 낮은 쪽으로 계속</a:t>
            </a:r>
            <a:r>
              <a:rPr lang="en-US" altLang="ko-KR" sz="1400" dirty="0">
                <a:solidFill>
                  <a:schemeClr val="bg1"/>
                </a:solidFill>
                <a:latin typeface="경기천년제목 Medium" panose="02020603020101020101" pitchFamily="18" charset="-127"/>
                <a:ea typeface="경기천년제목 Medium" panose="02020603020101020101" pitchFamily="18" charset="-127"/>
              </a:rPr>
              <a:t> </a:t>
            </a:r>
            <a:r>
              <a:rPr lang="ko-KR" altLang="en-US" sz="1400" dirty="0">
                <a:solidFill>
                  <a:schemeClr val="bg1"/>
                </a:solidFill>
                <a:latin typeface="경기천년제목 Medium" panose="02020603020101020101" pitchFamily="18" charset="-127"/>
                <a:ea typeface="경기천년제목 Medium" panose="02020603020101020101" pitchFamily="18" charset="-127"/>
              </a:rPr>
              <a:t>이동시켜 </a:t>
            </a:r>
            <a:r>
              <a:rPr lang="en-US" altLang="ko-KR" sz="1400" dirty="0">
                <a:solidFill>
                  <a:schemeClr val="bg1"/>
                </a:solidFill>
                <a:latin typeface="경기천년제목 Medium" panose="02020603020101020101" pitchFamily="18" charset="-127"/>
                <a:ea typeface="경기천년제목 Medium" panose="02020603020101020101" pitchFamily="18" charset="-127"/>
              </a:rPr>
              <a:t>,</a:t>
            </a:r>
          </a:p>
          <a:p>
            <a:endParaRPr lang="en-US" altLang="ko-KR" sz="1400" dirty="0">
              <a:solidFill>
                <a:schemeClr val="bg1"/>
              </a:solidFill>
              <a:latin typeface="경기천년제목 Medium" panose="02020603020101020101" pitchFamily="18" charset="-127"/>
              <a:ea typeface="경기천년제목 Medium" panose="02020603020101020101" pitchFamily="18" charset="-127"/>
            </a:endParaRPr>
          </a:p>
          <a:p>
            <a:r>
              <a:rPr lang="ko-KR" altLang="en-US" sz="1400" dirty="0" err="1">
                <a:solidFill>
                  <a:schemeClr val="bg1"/>
                </a:solidFill>
                <a:latin typeface="경기천년제목 Medium" panose="02020603020101020101" pitchFamily="18" charset="-127"/>
                <a:ea typeface="경기천년제목 Medium" panose="02020603020101020101" pitchFamily="18" charset="-127"/>
              </a:rPr>
              <a:t>극값에</a:t>
            </a:r>
            <a:r>
              <a:rPr lang="ko-KR" altLang="en-US" sz="1400" dirty="0">
                <a:solidFill>
                  <a:schemeClr val="bg1"/>
                </a:solidFill>
                <a:latin typeface="경기천년제목 Medium" panose="02020603020101020101" pitchFamily="18" charset="-127"/>
                <a:ea typeface="경기천년제목 Medium" panose="02020603020101020101" pitchFamily="18" charset="-127"/>
              </a:rPr>
              <a:t> 이를 때까지 반복</a:t>
            </a:r>
            <a:endParaRPr lang="en-US" altLang="ko-KR" sz="1400" dirty="0">
              <a:solidFill>
                <a:schemeClr val="bg1"/>
              </a:solidFill>
              <a:latin typeface="경기천년제목 Medium" panose="02020603020101020101" pitchFamily="18" charset="-127"/>
              <a:ea typeface="경기천년제목 Medium" panose="02020603020101020101" pitchFamily="18" charset="-127"/>
            </a:endParaRPr>
          </a:p>
        </p:txBody>
      </p:sp>
      <p:pic>
        <p:nvPicPr>
          <p:cNvPr id="5" name="그림 4"/>
          <p:cNvPicPr>
            <a:picLocks noChangeAspect="1"/>
          </p:cNvPicPr>
          <p:nvPr/>
        </p:nvPicPr>
        <p:blipFill>
          <a:blip r:embed="rId2"/>
          <a:stretch>
            <a:fillRect/>
          </a:stretch>
        </p:blipFill>
        <p:spPr>
          <a:xfrm>
            <a:off x="1021787" y="327508"/>
            <a:ext cx="2915112" cy="17762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그림 5"/>
          <p:cNvPicPr>
            <a:picLocks noChangeAspect="1"/>
          </p:cNvPicPr>
          <p:nvPr/>
        </p:nvPicPr>
        <p:blipFill>
          <a:blip r:embed="rId3"/>
          <a:stretch>
            <a:fillRect/>
          </a:stretch>
        </p:blipFill>
        <p:spPr>
          <a:xfrm>
            <a:off x="1002578" y="2720975"/>
            <a:ext cx="2953530" cy="177008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Box 6"/>
          <p:cNvSpPr txBox="1"/>
          <p:nvPr/>
        </p:nvSpPr>
        <p:spPr>
          <a:xfrm>
            <a:off x="885363" y="2210292"/>
            <a:ext cx="3001143" cy="523220"/>
          </a:xfrm>
          <a:prstGeom prst="rect">
            <a:avLst/>
          </a:prstGeom>
          <a:noFill/>
        </p:spPr>
        <p:txBody>
          <a:bodyPr wrap="none" rtlCol="0">
            <a:spAutoFit/>
          </a:bodyPr>
          <a:lstStyle/>
          <a:p>
            <a:r>
              <a:rPr lang="ko-KR" altLang="en-US" dirty="0" err="1">
                <a:solidFill>
                  <a:schemeClr val="bg1"/>
                </a:solidFill>
                <a:latin typeface="경기천년제목 Medium" panose="02020603020101020101" pitchFamily="18" charset="-127"/>
                <a:ea typeface="경기천년제목 Medium" panose="02020603020101020101" pitchFamily="18" charset="-127"/>
              </a:rPr>
              <a:t>학습률이</a:t>
            </a:r>
            <a:r>
              <a:rPr lang="ko-KR" altLang="en-US" dirty="0">
                <a:solidFill>
                  <a:schemeClr val="bg1"/>
                </a:solidFill>
                <a:latin typeface="경기천년제목 Medium" panose="02020603020101020101" pitchFamily="18" charset="-127"/>
                <a:ea typeface="경기천년제목 Medium" panose="02020603020101020101" pitchFamily="18" charset="-127"/>
              </a:rPr>
              <a:t> 너무 작음</a:t>
            </a:r>
            <a:r>
              <a:rPr lang="en-US" altLang="ko-KR" dirty="0">
                <a:solidFill>
                  <a:schemeClr val="bg1"/>
                </a:solidFill>
                <a:latin typeface="경기천년제목 Medium" panose="02020603020101020101" pitchFamily="18" charset="-127"/>
                <a:ea typeface="경기천년제목 Medium" panose="02020603020101020101" pitchFamily="18" charset="-127"/>
              </a:rPr>
              <a:t>: </a:t>
            </a:r>
            <a:r>
              <a:rPr lang="ko-KR" altLang="en-US" dirty="0">
                <a:solidFill>
                  <a:schemeClr val="bg1"/>
                </a:solidFill>
                <a:latin typeface="경기천년제목 Medium" panose="02020603020101020101" pitchFamily="18" charset="-127"/>
                <a:ea typeface="경기천년제목 Medium" panose="02020603020101020101" pitchFamily="18" charset="-127"/>
              </a:rPr>
              <a:t>학습 시간 오래 걸림</a:t>
            </a:r>
          </a:p>
          <a:p>
            <a:endParaRPr lang="ko-KR" altLang="en-US" dirty="0"/>
          </a:p>
        </p:txBody>
      </p:sp>
      <p:sp>
        <p:nvSpPr>
          <p:cNvPr id="8" name="직사각형 7"/>
          <p:cNvSpPr/>
          <p:nvPr/>
        </p:nvSpPr>
        <p:spPr>
          <a:xfrm>
            <a:off x="885363" y="4693962"/>
            <a:ext cx="3172663" cy="307777"/>
          </a:xfrm>
          <a:prstGeom prst="rect">
            <a:avLst/>
          </a:prstGeom>
        </p:spPr>
        <p:txBody>
          <a:bodyPr wrap="none">
            <a:spAutoFit/>
          </a:bodyPr>
          <a:lstStyle/>
          <a:p>
            <a:r>
              <a:rPr lang="ko-KR" altLang="en-US" dirty="0" err="1">
                <a:solidFill>
                  <a:schemeClr val="bg1"/>
                </a:solidFill>
                <a:latin typeface="경기천년제목 Medium" panose="02020603020101020101" pitchFamily="18" charset="-127"/>
                <a:ea typeface="경기천년제목 Medium" panose="02020603020101020101" pitchFamily="18" charset="-127"/>
              </a:rPr>
              <a:t>학습률이</a:t>
            </a:r>
            <a:r>
              <a:rPr lang="ko-KR" altLang="en-US" dirty="0">
                <a:solidFill>
                  <a:schemeClr val="bg1"/>
                </a:solidFill>
                <a:latin typeface="경기천년제목 Medium" panose="02020603020101020101" pitchFamily="18" charset="-127"/>
                <a:ea typeface="경기천년제목 Medium" panose="02020603020101020101" pitchFamily="18" charset="-127"/>
              </a:rPr>
              <a:t> 너무 큼</a:t>
            </a:r>
            <a:r>
              <a:rPr lang="en-US" altLang="ko-KR" dirty="0">
                <a:solidFill>
                  <a:schemeClr val="bg1"/>
                </a:solidFill>
                <a:latin typeface="경기천년제목 Medium" panose="02020603020101020101" pitchFamily="18" charset="-127"/>
                <a:ea typeface="경기천년제목 Medium" panose="02020603020101020101" pitchFamily="18" charset="-127"/>
              </a:rPr>
              <a:t>: </a:t>
            </a:r>
            <a:r>
              <a:rPr lang="ko-KR" altLang="en-US" dirty="0">
                <a:latin typeface="경기천년제목 Medium" panose="02020603020101020101" pitchFamily="18" charset="-127"/>
                <a:ea typeface="경기천년제목 Medium" panose="02020603020101020101" pitchFamily="18" charset="-127"/>
              </a:rPr>
              <a:t> </a:t>
            </a:r>
            <a:r>
              <a:rPr lang="ko-KR" altLang="en-US" dirty="0">
                <a:solidFill>
                  <a:schemeClr val="bg1"/>
                </a:solidFill>
                <a:latin typeface="경기천년제목 Medium" panose="02020603020101020101" pitchFamily="18" charset="-127"/>
                <a:ea typeface="경기천년제목 Medium" panose="02020603020101020101" pitchFamily="18" charset="-127"/>
              </a:rPr>
              <a:t>곡선의 최저점 이탈 우려</a:t>
            </a:r>
          </a:p>
        </p:txBody>
      </p:sp>
      <p:pic>
        <p:nvPicPr>
          <p:cNvPr id="4" name="그림 3"/>
          <p:cNvPicPr>
            <a:picLocks noChangeAspect="1"/>
          </p:cNvPicPr>
          <p:nvPr/>
        </p:nvPicPr>
        <p:blipFill>
          <a:blip r:embed="rId4"/>
          <a:stretch>
            <a:fillRect/>
          </a:stretch>
        </p:blipFill>
        <p:spPr>
          <a:xfrm>
            <a:off x="383304" y="1417965"/>
            <a:ext cx="4041600" cy="23929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9" name="Google Shape;260;p22"/>
          <p:cNvCxnSpPr/>
          <p:nvPr/>
        </p:nvCxnSpPr>
        <p:spPr>
          <a:xfrm>
            <a:off x="4695600" y="2471902"/>
            <a:ext cx="44484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3824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7"/>
                                        </p:tgtEl>
                                      </p:cBhvr>
                                    </p:animEffect>
                                    <p:anim calcmode="lin" valueType="num">
                                      <p:cBhvr>
                                        <p:cTn id="12" dur="1000"/>
                                        <p:tgtEl>
                                          <p:spTgt spid="7"/>
                                        </p:tgtEl>
                                        <p:attrNameLst>
                                          <p:attrName>ppt_x</p:attrName>
                                        </p:attrNameLst>
                                      </p:cBhvr>
                                      <p:tavLst>
                                        <p:tav tm="0">
                                          <p:val>
                                            <p:strVal val="ppt_x"/>
                                          </p:val>
                                        </p:tav>
                                        <p:tav tm="100000">
                                          <p:val>
                                            <p:strVal val="ppt_x"/>
                                          </p:val>
                                        </p:tav>
                                      </p:tavLst>
                                    </p:anim>
                                    <p:anim calcmode="lin" valueType="num">
                                      <p:cBhvr>
                                        <p:cTn id="13" dur="1000"/>
                                        <p:tgtEl>
                                          <p:spTgt spid="7"/>
                                        </p:tgtEl>
                                        <p:attrNameLst>
                                          <p:attrName>ppt_y</p:attrName>
                                        </p:attrNameLst>
                                      </p:cBhvr>
                                      <p:tavLst>
                                        <p:tav tm="0">
                                          <p:val>
                                            <p:strVal val="ppt_y"/>
                                          </p:val>
                                        </p:tav>
                                        <p:tav tm="100000">
                                          <p:val>
                                            <p:strVal val="ppt_y+.1"/>
                                          </p:val>
                                        </p:tav>
                                      </p:tavLst>
                                    </p:anim>
                                    <p:set>
                                      <p:cBhvr>
                                        <p:cTn id="14" dur="1" fill="hold">
                                          <p:stCondLst>
                                            <p:cond delay="999"/>
                                          </p:stCondLst>
                                        </p:cTn>
                                        <p:tgtEl>
                                          <p:spTgt spid="7"/>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6"/>
                                        </p:tgtEl>
                                      </p:cBhvr>
                                    </p:animEffect>
                                    <p:anim calcmode="lin" valueType="num">
                                      <p:cBhvr>
                                        <p:cTn id="17" dur="1000"/>
                                        <p:tgtEl>
                                          <p:spTgt spid="6"/>
                                        </p:tgtEl>
                                        <p:attrNameLst>
                                          <p:attrName>ppt_x</p:attrName>
                                        </p:attrNameLst>
                                      </p:cBhvr>
                                      <p:tavLst>
                                        <p:tav tm="0">
                                          <p:val>
                                            <p:strVal val="ppt_x"/>
                                          </p:val>
                                        </p:tav>
                                        <p:tav tm="100000">
                                          <p:val>
                                            <p:strVal val="ppt_x"/>
                                          </p:val>
                                        </p:tav>
                                      </p:tavLst>
                                    </p:anim>
                                    <p:anim calcmode="lin" valueType="num">
                                      <p:cBhvr>
                                        <p:cTn id="18" dur="1000"/>
                                        <p:tgtEl>
                                          <p:spTgt spid="6"/>
                                        </p:tgtEl>
                                        <p:attrNameLst>
                                          <p:attrName>ppt_y</p:attrName>
                                        </p:attrNameLst>
                                      </p:cBhvr>
                                      <p:tavLst>
                                        <p:tav tm="0">
                                          <p:val>
                                            <p:strVal val="ppt_y"/>
                                          </p:val>
                                        </p:tav>
                                        <p:tav tm="100000">
                                          <p:val>
                                            <p:strVal val="ppt_y+.1"/>
                                          </p:val>
                                        </p:tav>
                                      </p:tavLst>
                                    </p:anim>
                                    <p:set>
                                      <p:cBhvr>
                                        <p:cTn id="19" dur="1" fill="hold">
                                          <p:stCondLst>
                                            <p:cond delay="999"/>
                                          </p:stCondLst>
                                        </p:cTn>
                                        <p:tgtEl>
                                          <p:spTgt spid="6"/>
                                        </p:tgtEl>
                                        <p:attrNameLst>
                                          <p:attrName>style.visibility</p:attrName>
                                        </p:attrNameLst>
                                      </p:cBhvr>
                                      <p:to>
                                        <p:strVal val="hidden"/>
                                      </p:to>
                                    </p:set>
                                  </p:childTnLst>
                                </p:cTn>
                              </p:par>
                              <p:par>
                                <p:cTn id="20" presetID="42" presetClass="exit" presetSubtype="0" fill="hold" grpId="0" nodeType="withEffect">
                                  <p:stCondLst>
                                    <p:cond delay="0"/>
                                  </p:stCondLst>
                                  <p:childTnLst>
                                    <p:animEffect transition="out" filter="fade">
                                      <p:cBhvr>
                                        <p:cTn id="21" dur="1000"/>
                                        <p:tgtEl>
                                          <p:spTgt spid="8"/>
                                        </p:tgtEl>
                                      </p:cBhvr>
                                    </p:animEffect>
                                    <p:anim calcmode="lin" valueType="num">
                                      <p:cBhvr>
                                        <p:cTn id="22" dur="1000"/>
                                        <p:tgtEl>
                                          <p:spTgt spid="8"/>
                                        </p:tgtEl>
                                        <p:attrNameLst>
                                          <p:attrName>ppt_x</p:attrName>
                                        </p:attrNameLst>
                                      </p:cBhvr>
                                      <p:tavLst>
                                        <p:tav tm="0">
                                          <p:val>
                                            <p:strVal val="ppt_x"/>
                                          </p:val>
                                        </p:tav>
                                        <p:tav tm="100000">
                                          <p:val>
                                            <p:strVal val="ppt_x"/>
                                          </p:val>
                                        </p:tav>
                                      </p:tavLst>
                                    </p:anim>
                                    <p:anim calcmode="lin" valueType="num">
                                      <p:cBhvr>
                                        <p:cTn id="23" dur="1000"/>
                                        <p:tgtEl>
                                          <p:spTgt spid="8"/>
                                        </p:tgtEl>
                                        <p:attrNameLst>
                                          <p:attrName>ppt_y</p:attrName>
                                        </p:attrNameLst>
                                      </p:cBhvr>
                                      <p:tavLst>
                                        <p:tav tm="0">
                                          <p:val>
                                            <p:strVal val="ppt_y"/>
                                          </p:val>
                                        </p:tav>
                                        <p:tav tm="100000">
                                          <p:val>
                                            <p:strVal val="ppt_y+.1"/>
                                          </p:val>
                                        </p:tav>
                                      </p:tavLst>
                                    </p:anim>
                                    <p:set>
                                      <p:cBhvr>
                                        <p:cTn id="24" dur="1" fill="hold">
                                          <p:stCondLst>
                                            <p:cond delay="999"/>
                                          </p:stCondLst>
                                        </p:cTn>
                                        <p:tgtEl>
                                          <p:spTgt spid="8"/>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경기천년제목V Bold" panose="02020803020101020101" pitchFamily="18" charset="-127"/>
                <a:ea typeface="경기천년제목V Bold" panose="02020803020101020101" pitchFamily="18" charset="-127"/>
              </a:rPr>
              <a:t>GAN </a:t>
            </a:r>
            <a:r>
              <a:rPr lang="ko-KR" altLang="en-US" dirty="0">
                <a:latin typeface="경기천년제목V Bold" panose="02020803020101020101" pitchFamily="18" charset="-127"/>
                <a:ea typeface="경기천년제목V Bold" panose="02020803020101020101" pitchFamily="18" charset="-127"/>
              </a:rPr>
              <a:t>훈련의 어려움</a:t>
            </a:r>
            <a:endParaRPr dirty="0">
              <a:latin typeface="경기천년제목V Bold" panose="02020803020101020101" pitchFamily="18" charset="-127"/>
              <a:ea typeface="경기천년제목V Bold" panose="02020803020101020101" pitchFamily="18" charset="-127"/>
            </a:endParaRPr>
          </a:p>
        </p:txBody>
      </p:sp>
      <p:sp>
        <p:nvSpPr>
          <p:cNvPr id="272" name="Google Shape;272;p23"/>
          <p:cNvSpPr txBox="1">
            <a:spLocks noGrp="1"/>
          </p:cNvSpPr>
          <p:nvPr>
            <p:ph type="subTitle" idx="1"/>
          </p:nvPr>
        </p:nvSpPr>
        <p:spPr>
          <a:xfrm>
            <a:off x="-65282" y="2819643"/>
            <a:ext cx="3760246" cy="1347482"/>
          </a:xfrm>
          <a:prstGeom prst="rect">
            <a:avLst/>
          </a:prstGeom>
        </p:spPr>
        <p:txBody>
          <a:bodyPr spcFirstLastPara="1" wrap="square" lIns="91425" tIns="91425" rIns="91425" bIns="91425" anchor="t" anchorCtr="0">
            <a:noAutofit/>
          </a:bodyPr>
          <a:lstStyle/>
          <a:p>
            <a:pPr marL="0" indent="0">
              <a:lnSpc>
                <a:spcPct val="200000"/>
              </a:lnSpc>
            </a:pPr>
            <a:r>
              <a:rPr lang="ko-KR" altLang="en-US" sz="1200" dirty="0">
                <a:latin typeface="경기천년제목 Medium" panose="02020603020101020101" pitchFamily="18" charset="-127"/>
                <a:ea typeface="경기천년제목 Medium" panose="02020603020101020101" pitchFamily="18" charset="-127"/>
              </a:rPr>
              <a:t>최적화의</a:t>
            </a:r>
            <a:r>
              <a:rPr lang="en-US" altLang="ko-KR" sz="1200" dirty="0">
                <a:latin typeface="경기천년제목 Medium" panose="02020603020101020101" pitchFamily="18" charset="-127"/>
                <a:ea typeface="경기천년제목 Medium" panose="02020603020101020101" pitchFamily="18" charset="-127"/>
              </a:rPr>
              <a:t> </a:t>
            </a:r>
            <a:r>
              <a:rPr lang="ko-KR" altLang="en-US" sz="1200" dirty="0">
                <a:latin typeface="경기천년제목 Medium" panose="02020603020101020101" pitchFamily="18" charset="-127"/>
                <a:ea typeface="경기천년제목 Medium" panose="02020603020101020101" pitchFamily="18" charset="-127"/>
              </a:rPr>
              <a:t>최솟값이 고정되지 않음</a:t>
            </a:r>
            <a:r>
              <a:rPr lang="en-US" altLang="ko-KR" sz="1200" dirty="0">
                <a:latin typeface="경기천년제목 Medium" panose="02020603020101020101" pitchFamily="18" charset="-127"/>
                <a:ea typeface="경기천년제목 Medium" panose="02020603020101020101" pitchFamily="18" charset="-127"/>
              </a:rPr>
              <a:t> </a:t>
            </a:r>
          </a:p>
          <a:p>
            <a:pPr marL="0" indent="0">
              <a:lnSpc>
                <a:spcPct val="200000"/>
              </a:lnSpc>
            </a:pPr>
            <a:endParaRPr lang="en-US" altLang="ko-KR" dirty="0">
              <a:latin typeface="경기천년제목 Medium" panose="02020603020101020101" pitchFamily="18" charset="-127"/>
              <a:ea typeface="경기천년제목 Medium" panose="02020603020101020101" pitchFamily="18" charset="-127"/>
            </a:endParaRPr>
          </a:p>
          <a:p>
            <a:pPr marL="285750" indent="-171450" latinLnBrk="0">
              <a:buFont typeface="Symbol" panose="05050102010706020507" pitchFamily="18" charset="2"/>
              <a:buChar char="Þ"/>
            </a:pPr>
            <a:r>
              <a:rPr lang="ko-KR" altLang="en-US" sz="1300" dirty="0" err="1">
                <a:latin typeface="경기천년제목 Medium" panose="02020603020101020101" pitchFamily="18" charset="-127"/>
                <a:ea typeface="경기천년제목 Medium" panose="02020603020101020101" pitchFamily="18" charset="-127"/>
              </a:rPr>
              <a:t>생성자와</a:t>
            </a:r>
            <a:r>
              <a:rPr lang="ko-KR" altLang="en-US" sz="1300" dirty="0">
                <a:latin typeface="경기천년제목 Medium" panose="02020603020101020101" pitchFamily="18" charset="-127"/>
                <a:ea typeface="경기천년제목 Medium" panose="02020603020101020101" pitchFamily="18" charset="-127"/>
              </a:rPr>
              <a:t> </a:t>
            </a:r>
            <a:r>
              <a:rPr lang="ko-KR" altLang="en-US" sz="1300" dirty="0" err="1">
                <a:latin typeface="경기천년제목 Medium" panose="02020603020101020101" pitchFamily="18" charset="-127"/>
                <a:ea typeface="경기천년제목 Medium" panose="02020603020101020101" pitchFamily="18" charset="-127"/>
              </a:rPr>
              <a:t>판별자</a:t>
            </a:r>
            <a:r>
              <a:rPr lang="ko-KR" altLang="en-US" sz="1300" dirty="0">
                <a:latin typeface="경기천년제목 Medium" panose="02020603020101020101" pitchFamily="18" charset="-127"/>
                <a:ea typeface="경기천년제목 Medium" panose="02020603020101020101" pitchFamily="18" charset="-127"/>
              </a:rPr>
              <a:t> </a:t>
            </a:r>
            <a:r>
              <a:rPr lang="ko-KR" altLang="ko-KR" sz="1300" dirty="0">
                <a:latin typeface="경기천년제목 Medium" panose="02020603020101020101" pitchFamily="18" charset="-127"/>
                <a:ea typeface="경기천년제목 Medium" panose="02020603020101020101" pitchFamily="18" charset="-127"/>
              </a:rPr>
              <a:t>간의 </a:t>
            </a:r>
            <a:r>
              <a:rPr lang="ko-KR" altLang="ko-KR" sz="1300" dirty="0" err="1">
                <a:latin typeface="경기천년제목 Medium" panose="02020603020101020101" pitchFamily="18" charset="-127"/>
                <a:ea typeface="경기천년제목 Medium" panose="02020603020101020101" pitchFamily="18" charset="-127"/>
              </a:rPr>
              <a:t>평형점을</a:t>
            </a:r>
            <a:r>
              <a:rPr lang="en-US" altLang="ko-KR" sz="1300" dirty="0">
                <a:latin typeface="경기천년제목 Medium" panose="02020603020101020101" pitchFamily="18" charset="-127"/>
                <a:ea typeface="경기천년제목 Medium" panose="02020603020101020101" pitchFamily="18" charset="-127"/>
              </a:rPr>
              <a:t> </a:t>
            </a:r>
            <a:r>
              <a:rPr lang="ko-KR" altLang="ko-KR" sz="1300" dirty="0">
                <a:latin typeface="경기천년제목 Medium" panose="02020603020101020101" pitchFamily="18" charset="-127"/>
                <a:ea typeface="경기천년제목 Medium" panose="02020603020101020101" pitchFamily="18" charset="-127"/>
              </a:rPr>
              <a:t>찾는 동적 시스템</a:t>
            </a:r>
            <a:endParaRPr lang="en-US" altLang="ko-KR" sz="1300" dirty="0">
              <a:latin typeface="경기천년제목 Medium" panose="02020603020101020101" pitchFamily="18" charset="-127"/>
              <a:ea typeface="경기천년제목 Medium" panose="02020603020101020101" pitchFamily="18" charset="-127"/>
            </a:endParaRPr>
          </a:p>
        </p:txBody>
      </p:sp>
      <p:sp>
        <p:nvSpPr>
          <p:cNvPr id="275" name="Google Shape;275;p23"/>
          <p:cNvSpPr txBox="1">
            <a:spLocks noGrp="1"/>
          </p:cNvSpPr>
          <p:nvPr>
            <p:ph type="ctrTitle"/>
          </p:nvPr>
        </p:nvSpPr>
        <p:spPr>
          <a:xfrm>
            <a:off x="724923" y="2662639"/>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sz="1800" dirty="0" err="1">
                <a:solidFill>
                  <a:schemeClr val="accent3">
                    <a:lumMod val="75000"/>
                  </a:schemeClr>
                </a:solidFill>
                <a:latin typeface="경기천년제목V Bold" panose="02020803020101020101" pitchFamily="18" charset="-127"/>
                <a:ea typeface="경기천년제목V Bold" panose="02020803020101020101" pitchFamily="18" charset="-127"/>
              </a:rPr>
              <a:t>평형점</a:t>
            </a:r>
            <a:endParaRPr sz="1800" dirty="0">
              <a:solidFill>
                <a:schemeClr val="accent3">
                  <a:lumMod val="75000"/>
                </a:schemeClr>
              </a:solidFill>
              <a:latin typeface="경기천년제목V Bold" panose="02020803020101020101" pitchFamily="18" charset="-127"/>
              <a:ea typeface="경기천년제목V Bold" panose="02020803020101020101" pitchFamily="18" charset="-127"/>
            </a:endParaRPr>
          </a:p>
        </p:txBody>
      </p:sp>
      <p:cxnSp>
        <p:nvCxnSpPr>
          <p:cNvPr id="287" name="Google Shape;287;p2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19" name="Google Shape;6778;p49"/>
          <p:cNvGrpSpPr/>
          <p:nvPr/>
        </p:nvGrpSpPr>
        <p:grpSpPr>
          <a:xfrm>
            <a:off x="1330037" y="1448889"/>
            <a:ext cx="869186" cy="870900"/>
            <a:chOff x="-42994575" y="3950300"/>
            <a:chExt cx="319025" cy="317450"/>
          </a:xfrm>
          <a:solidFill>
            <a:schemeClr val="accent1"/>
          </a:solidFill>
        </p:grpSpPr>
        <p:sp>
          <p:nvSpPr>
            <p:cNvPr id="20" name="Google Shape;6779;p4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sp>
          <p:nvSpPr>
            <p:cNvPr id="21" name="Google Shape;6780;p4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sp>
          <p:nvSpPr>
            <p:cNvPr id="22" name="Google Shape;6781;p4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sp>
        <p:nvSpPr>
          <p:cNvPr id="6" name="TextBox 5"/>
          <p:cNvSpPr txBox="1"/>
          <p:nvPr/>
        </p:nvSpPr>
        <p:spPr>
          <a:xfrm>
            <a:off x="4117952" y="1781738"/>
            <a:ext cx="3276083" cy="523220"/>
          </a:xfrm>
          <a:prstGeom prst="rect">
            <a:avLst/>
          </a:prstGeom>
          <a:noFill/>
        </p:spPr>
        <p:txBody>
          <a:bodyPr wrap="square" rtlCol="0">
            <a:spAutoFit/>
          </a:bodyPr>
          <a:lstStyle/>
          <a:p>
            <a:pPr algn="ctr"/>
            <a:r>
              <a:rPr lang="ko-KR" altLang="en-US" dirty="0">
                <a:solidFill>
                  <a:schemeClr val="bg1"/>
                </a:solidFill>
                <a:latin typeface="경기천년제목 Medium" panose="02020603020101020101" pitchFamily="18" charset="-127"/>
                <a:ea typeface="경기천년제목 Medium" panose="02020603020101020101" pitchFamily="18" charset="-127"/>
              </a:rPr>
              <a:t>빨간색 점을 찾기</a:t>
            </a:r>
            <a:endParaRPr lang="en-US" altLang="ko-KR" dirty="0">
              <a:solidFill>
                <a:schemeClr val="bg1"/>
              </a:solidFill>
              <a:latin typeface="경기천년제목 Medium" panose="02020603020101020101" pitchFamily="18" charset="-127"/>
              <a:ea typeface="경기천년제목 Medium" panose="02020603020101020101" pitchFamily="18" charset="-127"/>
            </a:endParaRPr>
          </a:p>
          <a:p>
            <a:pPr algn="ctr"/>
            <a:r>
              <a:rPr lang="ko-KR" altLang="en-US" dirty="0" err="1">
                <a:solidFill>
                  <a:schemeClr val="bg1"/>
                </a:solidFill>
                <a:latin typeface="경기천년제목 Medium" panose="02020603020101020101" pitchFamily="18" charset="-127"/>
                <a:ea typeface="경기천년제목 Medium" panose="02020603020101020101" pitchFamily="18" charset="-127"/>
              </a:rPr>
              <a:t>판별자</a:t>
            </a:r>
            <a:r>
              <a:rPr lang="en-US" altLang="ko-KR" dirty="0">
                <a:solidFill>
                  <a:schemeClr val="bg1"/>
                </a:solidFill>
                <a:latin typeface="경기천년제목 Medium" panose="02020603020101020101" pitchFamily="18" charset="-127"/>
                <a:ea typeface="경기천년제목 Medium" panose="02020603020101020101" pitchFamily="18" charset="-127"/>
              </a:rPr>
              <a:t>: loss</a:t>
            </a:r>
            <a:r>
              <a:rPr lang="ko-KR" altLang="en-US" dirty="0">
                <a:solidFill>
                  <a:schemeClr val="bg1"/>
                </a:solidFill>
                <a:latin typeface="경기천년제목 Medium" panose="02020603020101020101" pitchFamily="18" charset="-127"/>
                <a:ea typeface="경기천년제목 Medium" panose="02020603020101020101" pitchFamily="18" charset="-127"/>
              </a:rPr>
              <a:t>를 크게</a:t>
            </a:r>
            <a:r>
              <a:rPr lang="en-US" altLang="ko-KR" dirty="0">
                <a:solidFill>
                  <a:schemeClr val="bg1"/>
                </a:solidFill>
                <a:latin typeface="경기천년제목 Medium" panose="02020603020101020101" pitchFamily="18" charset="-127"/>
                <a:ea typeface="경기천년제목 Medium" panose="02020603020101020101" pitchFamily="18" charset="-127"/>
              </a:rPr>
              <a:t> / </a:t>
            </a:r>
            <a:r>
              <a:rPr lang="ko-KR" altLang="en-US" dirty="0" err="1">
                <a:solidFill>
                  <a:schemeClr val="bg1"/>
                </a:solidFill>
                <a:latin typeface="경기천년제목 Medium" panose="02020603020101020101" pitchFamily="18" charset="-127"/>
                <a:ea typeface="경기천년제목 Medium" panose="02020603020101020101" pitchFamily="18" charset="-127"/>
              </a:rPr>
              <a:t>생성자</a:t>
            </a:r>
            <a:r>
              <a:rPr lang="en-US" altLang="ko-KR" dirty="0">
                <a:solidFill>
                  <a:schemeClr val="bg1"/>
                </a:solidFill>
                <a:latin typeface="경기천년제목 Medium" panose="02020603020101020101" pitchFamily="18" charset="-127"/>
                <a:ea typeface="경기천년제목 Medium" panose="02020603020101020101" pitchFamily="18" charset="-127"/>
              </a:rPr>
              <a:t>: loss</a:t>
            </a:r>
            <a:r>
              <a:rPr lang="ko-KR" altLang="en-US" dirty="0">
                <a:solidFill>
                  <a:schemeClr val="bg1"/>
                </a:solidFill>
                <a:latin typeface="경기천년제목 Medium" panose="02020603020101020101" pitchFamily="18" charset="-127"/>
                <a:ea typeface="경기천년제목 Medium" panose="02020603020101020101" pitchFamily="18" charset="-127"/>
              </a:rPr>
              <a:t>를 작게</a:t>
            </a:r>
          </a:p>
        </p:txBody>
      </p:sp>
      <p:pic>
        <p:nvPicPr>
          <p:cNvPr id="7" name="그림 6"/>
          <p:cNvPicPr>
            <a:picLocks noChangeAspect="1"/>
          </p:cNvPicPr>
          <p:nvPr/>
        </p:nvPicPr>
        <p:blipFill>
          <a:blip r:embed="rId3"/>
          <a:stretch>
            <a:fillRect/>
          </a:stretch>
        </p:blipFill>
        <p:spPr>
          <a:xfrm>
            <a:off x="4244550" y="2476319"/>
            <a:ext cx="3022889" cy="23575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타원 7"/>
          <p:cNvSpPr/>
          <p:nvPr/>
        </p:nvSpPr>
        <p:spPr>
          <a:xfrm rot="888518">
            <a:off x="4333185" y="4412245"/>
            <a:ext cx="1790472" cy="318820"/>
          </a:xfrm>
          <a:prstGeom prst="ellipse">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cxnSp>
        <p:nvCxnSpPr>
          <p:cNvPr id="10" name="직선 화살표 연결선 9"/>
          <p:cNvCxnSpPr/>
          <p:nvPr/>
        </p:nvCxnSpPr>
        <p:spPr>
          <a:xfrm flipH="1" flipV="1">
            <a:off x="3933429" y="4293433"/>
            <a:ext cx="437680" cy="3600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311237" y="4139544"/>
            <a:ext cx="720436" cy="307777"/>
          </a:xfrm>
          <a:prstGeom prst="rect">
            <a:avLst/>
          </a:prstGeom>
          <a:noFill/>
        </p:spPr>
        <p:txBody>
          <a:bodyPr wrap="square" rtlCol="0">
            <a:spAutoFit/>
          </a:bodyPr>
          <a:lstStyle/>
          <a:p>
            <a:r>
              <a:rPr lang="ko-KR" altLang="en-US" dirty="0" err="1">
                <a:solidFill>
                  <a:srgbClr val="00B050"/>
                </a:solidFill>
                <a:latin typeface="경기천년제목 Medium" panose="02020603020101020101" pitchFamily="18" charset="-127"/>
                <a:ea typeface="경기천년제목 Medium" panose="02020603020101020101" pitchFamily="18" charset="-127"/>
              </a:rPr>
              <a:t>생성자</a:t>
            </a:r>
            <a:endParaRPr lang="ko-KR" altLang="en-US" dirty="0">
              <a:solidFill>
                <a:srgbClr val="00B050"/>
              </a:solidFill>
              <a:latin typeface="경기천년제목 Medium" panose="02020603020101020101" pitchFamily="18" charset="-127"/>
              <a:ea typeface="경기천년제목 Medium" panose="02020603020101020101" pitchFamily="18" charset="-127"/>
            </a:endParaRPr>
          </a:p>
        </p:txBody>
      </p:sp>
      <p:sp>
        <p:nvSpPr>
          <p:cNvPr id="35" name="타원 34"/>
          <p:cNvSpPr/>
          <p:nvPr/>
        </p:nvSpPr>
        <p:spPr>
          <a:xfrm rot="19215734">
            <a:off x="5983294" y="4273993"/>
            <a:ext cx="1230485" cy="313187"/>
          </a:xfrm>
          <a:prstGeom prst="ellipse">
            <a:avLst/>
          </a:prstGeom>
          <a:no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cxnSp>
        <p:nvCxnSpPr>
          <p:cNvPr id="14" name="꺾인 연결선 13"/>
          <p:cNvCxnSpPr>
            <a:stCxn id="35" idx="6"/>
            <a:endCxn id="39" idx="1"/>
          </p:cNvCxnSpPr>
          <p:nvPr/>
        </p:nvCxnSpPr>
        <p:spPr>
          <a:xfrm flipV="1">
            <a:off x="7071645" y="4034837"/>
            <a:ext cx="421071" cy="2441"/>
          </a:xfrm>
          <a:prstGeom prst="bentConnector3">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492716" y="3880948"/>
            <a:ext cx="687540" cy="307777"/>
          </a:xfrm>
          <a:prstGeom prst="rect">
            <a:avLst/>
          </a:prstGeom>
          <a:noFill/>
        </p:spPr>
        <p:txBody>
          <a:bodyPr wrap="square" rtlCol="0">
            <a:spAutoFit/>
          </a:bodyPr>
          <a:lstStyle/>
          <a:p>
            <a:r>
              <a:rPr lang="ko-KR" altLang="en-US" dirty="0" err="1">
                <a:solidFill>
                  <a:srgbClr val="00B0F0"/>
                </a:solidFill>
                <a:latin typeface="경기천년제목 Medium" panose="02020603020101020101" pitchFamily="18" charset="-127"/>
                <a:ea typeface="경기천년제목 Medium" panose="02020603020101020101" pitchFamily="18" charset="-127"/>
              </a:rPr>
              <a:t>판별자</a:t>
            </a:r>
            <a:endParaRPr lang="ko-KR" altLang="en-US" dirty="0">
              <a:solidFill>
                <a:srgbClr val="00B0F0"/>
              </a:solidFill>
              <a:latin typeface="경기천년제목 Medium" panose="02020603020101020101" pitchFamily="18" charset="-127"/>
              <a:ea typeface="경기천년제목 Medium" panose="02020603020101020101" pitchFamily="18" charset="-127"/>
            </a:endParaRPr>
          </a:p>
        </p:txBody>
      </p:sp>
      <p:sp>
        <p:nvSpPr>
          <p:cNvPr id="44" name="타원 43"/>
          <p:cNvSpPr/>
          <p:nvPr/>
        </p:nvSpPr>
        <p:spPr>
          <a:xfrm rot="5400000">
            <a:off x="6382475" y="3193834"/>
            <a:ext cx="1400304" cy="296855"/>
          </a:xfrm>
          <a:prstGeom prst="ellipse">
            <a:avLst/>
          </a:prstGeom>
          <a:no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cxnSp>
        <p:nvCxnSpPr>
          <p:cNvPr id="45" name="꺾인 연결선 44"/>
          <p:cNvCxnSpPr/>
          <p:nvPr/>
        </p:nvCxnSpPr>
        <p:spPr>
          <a:xfrm flipV="1">
            <a:off x="7131804" y="2517529"/>
            <a:ext cx="408671" cy="153244"/>
          </a:xfrm>
          <a:prstGeom prst="bent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494118" y="2358504"/>
            <a:ext cx="687540" cy="307777"/>
          </a:xfrm>
          <a:prstGeom prst="rect">
            <a:avLst/>
          </a:prstGeom>
          <a:noFill/>
        </p:spPr>
        <p:txBody>
          <a:bodyPr wrap="square" rtlCol="0">
            <a:spAutoFit/>
          </a:bodyPr>
          <a:lstStyle/>
          <a:p>
            <a:r>
              <a:rPr lang="ko-KR" altLang="en-US" dirty="0">
                <a:solidFill>
                  <a:srgbClr val="FFC000"/>
                </a:solidFill>
                <a:latin typeface="경기천년제목 Medium" panose="02020603020101020101" pitchFamily="18" charset="-127"/>
                <a:ea typeface="경기천년제목 Medium" panose="02020603020101020101" pitchFamily="18" charset="-127"/>
              </a:rPr>
              <a:t>손실</a:t>
            </a:r>
          </a:p>
        </p:txBody>
      </p:sp>
      <p:sp>
        <p:nvSpPr>
          <p:cNvPr id="24" name="타원 23"/>
          <p:cNvSpPr/>
          <p:nvPr/>
        </p:nvSpPr>
        <p:spPr>
          <a:xfrm>
            <a:off x="5571951" y="3342261"/>
            <a:ext cx="318654" cy="3128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ctrTitle" idx="6"/>
          </p:nvPr>
        </p:nvSpPr>
        <p:spPr>
          <a:xfrm>
            <a:off x="311700" y="287363"/>
            <a:ext cx="8520600" cy="606600"/>
          </a:xfrm>
        </p:spPr>
        <p:txBody>
          <a:bodyPr/>
          <a:lstStyle/>
          <a:p>
            <a:r>
              <a:rPr lang="en-US" altLang="ko-KR" dirty="0">
                <a:solidFill>
                  <a:schemeClr val="accent1"/>
                </a:solidFill>
                <a:latin typeface="경기천년제목V Bold" panose="02020803020101020101" pitchFamily="18" charset="-127"/>
                <a:ea typeface="경기천년제목V Bold" panose="02020803020101020101" pitchFamily="18" charset="-127"/>
              </a:rPr>
              <a:t>GAN </a:t>
            </a:r>
            <a:r>
              <a:rPr lang="ko-KR" altLang="en-US" dirty="0">
                <a:solidFill>
                  <a:schemeClr val="accent1"/>
                </a:solidFill>
                <a:latin typeface="경기천년제목V Bold" panose="02020803020101020101" pitchFamily="18" charset="-127"/>
                <a:ea typeface="경기천년제목V Bold" panose="02020803020101020101" pitchFamily="18" charset="-127"/>
              </a:rPr>
              <a:t>구현 방법</a:t>
            </a:r>
            <a:endParaRPr lang="ko-KR" altLang="en-US" dirty="0"/>
          </a:p>
        </p:txBody>
      </p:sp>
      <p:cxnSp>
        <p:nvCxnSpPr>
          <p:cNvPr id="10" name="Google Shape;294;p24"/>
          <p:cNvCxnSpPr/>
          <p:nvPr/>
        </p:nvCxnSpPr>
        <p:spPr>
          <a:xfrm>
            <a:off x="2227144" y="959551"/>
            <a:ext cx="4448400" cy="0"/>
          </a:xfrm>
          <a:prstGeom prst="straightConnector1">
            <a:avLst/>
          </a:prstGeom>
          <a:noFill/>
          <a:ln w="9525" cap="flat" cmpd="sng">
            <a:solidFill>
              <a:schemeClr val="accent1"/>
            </a:solidFill>
            <a:prstDash val="solid"/>
            <a:round/>
            <a:headEnd type="none" w="med" len="med"/>
            <a:tailEnd type="none" w="med" len="med"/>
          </a:ln>
        </p:spPr>
      </p:cxnSp>
      <p:sp>
        <p:nvSpPr>
          <p:cNvPr id="13" name="TextBox 12"/>
          <p:cNvSpPr txBox="1"/>
          <p:nvPr/>
        </p:nvSpPr>
        <p:spPr>
          <a:xfrm>
            <a:off x="417384" y="1168301"/>
            <a:ext cx="8414916" cy="3662541"/>
          </a:xfrm>
          <a:prstGeom prst="rect">
            <a:avLst/>
          </a:prstGeom>
          <a:noFill/>
        </p:spPr>
        <p:txBody>
          <a:bodyPr wrap="square" rtlCol="0">
            <a:spAutoFit/>
          </a:bodyPr>
          <a:lstStyle/>
          <a:p>
            <a:pPr lvl="0" eaLnBrk="0" fontAlgn="base" hangingPunct="0">
              <a:spcBef>
                <a:spcPct val="0"/>
              </a:spcBef>
              <a:spcAft>
                <a:spcPct val="0"/>
              </a:spcAft>
              <a:buClrTx/>
            </a:pPr>
            <a:endParaRPr lang="ko-KR" altLang="ko-KR" sz="800"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buFontTx/>
              <a:buAutoNum type="arabicPeriod"/>
            </a:pPr>
            <a:r>
              <a:rPr lang="en-US" altLang="ko-KR"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a:t>
            </a:r>
            <a:r>
              <a:rPr lang="ko-KR" altLang="ko-KR" dirty="0" err="1">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generator</a:t>
            </a:r>
            <a:r>
              <a:rPr lang="ko-KR" altLang="ko-KR" dirty="0">
                <a:solidFill>
                  <a:schemeClr val="bg1"/>
                </a:solidFill>
                <a:latin typeface="경기천년제목 Medium" panose="02020603020101020101" pitchFamily="18" charset="-127"/>
                <a:ea typeface="경기천년제목 Medium" panose="02020603020101020101" pitchFamily="18" charset="-127"/>
              </a:rPr>
              <a:t> 네트워크는</a:t>
            </a:r>
            <a:r>
              <a:rPr lang="ko-KR" altLang="ko-KR" dirty="0">
                <a:solidFill>
                  <a:srgbClr val="FFC000"/>
                </a:solidFill>
                <a:latin typeface="경기천년제목 Medium" panose="02020603020101020101" pitchFamily="18" charset="-127"/>
                <a:ea typeface="경기천년제목 Medium" panose="02020603020101020101" pitchFamily="18" charset="-127"/>
              </a:rPr>
              <a:t> </a:t>
            </a:r>
            <a:r>
              <a:rPr lang="ko-KR" altLang="ko-KR" dirty="0">
                <a:solidFill>
                  <a:srgbClr val="FFC000"/>
                </a:solidFill>
                <a:latin typeface="경기천년제목 Medium" panose="02020603020101020101" pitchFamily="18" charset="-127"/>
                <a:ea typeface="경기천년제목 Medium" panose="02020603020101020101" pitchFamily="18" charset="-127"/>
                <a:cs typeface="Courier New" panose="02070309020205020404" pitchFamily="49" charset="0"/>
              </a:rPr>
              <a:t>(</a:t>
            </a:r>
            <a:r>
              <a:rPr lang="ko-KR" altLang="ko-KR" dirty="0" err="1">
                <a:solidFill>
                  <a:srgbClr val="FFC000"/>
                </a:solidFill>
                <a:latin typeface="경기천년제목 Medium" panose="02020603020101020101" pitchFamily="18" charset="-127"/>
                <a:ea typeface="경기천년제목 Medium" panose="02020603020101020101" pitchFamily="18" charset="-127"/>
                <a:cs typeface="Courier New" panose="02070309020205020404" pitchFamily="49" charset="0"/>
              </a:rPr>
              <a:t>latent_dim</a:t>
            </a:r>
            <a:r>
              <a:rPr lang="ko-KR" altLang="ko-KR" dirty="0">
                <a:solidFill>
                  <a:srgbClr val="FFC000"/>
                </a:solidFill>
                <a:latin typeface="경기천년제목 Medium" panose="02020603020101020101" pitchFamily="18" charset="-127"/>
                <a:ea typeface="경기천년제목 Medium" panose="02020603020101020101" pitchFamily="18" charset="-127"/>
                <a:cs typeface="Courier New" panose="02070309020205020404" pitchFamily="49" charset="0"/>
              </a:rPr>
              <a:t>,)</a:t>
            </a:r>
            <a:r>
              <a:rPr lang="ko-KR" altLang="ko-KR" dirty="0">
                <a:solidFill>
                  <a:schemeClr val="bg1"/>
                </a:solidFill>
                <a:latin typeface="경기천년제목 Medium" panose="02020603020101020101" pitchFamily="18" charset="-127"/>
                <a:ea typeface="경기천년제목 Medium" panose="02020603020101020101" pitchFamily="18" charset="-127"/>
              </a:rPr>
              <a:t> 크기의 벡터를 </a:t>
            </a:r>
            <a:r>
              <a:rPr lang="ko-KR" altLang="ko-KR" dirty="0">
                <a:solidFill>
                  <a:srgbClr val="FFC000"/>
                </a:solidFill>
                <a:latin typeface="경기천년제목 Medium" panose="02020603020101020101" pitchFamily="18" charset="-127"/>
                <a:ea typeface="경기천년제목 Medium" panose="02020603020101020101" pitchFamily="18" charset="-127"/>
                <a:cs typeface="Courier New" panose="02070309020205020404" pitchFamily="49" charset="0"/>
              </a:rPr>
              <a:t>(32, 32, 3)</a:t>
            </a:r>
            <a:r>
              <a:rPr lang="ko-KR" altLang="ko-KR" dirty="0">
                <a:solidFill>
                  <a:schemeClr val="bg1"/>
                </a:solidFill>
                <a:latin typeface="경기천년제목 Medium" panose="02020603020101020101" pitchFamily="18" charset="-127"/>
                <a:ea typeface="경기천년제목 Medium" panose="02020603020101020101" pitchFamily="18" charset="-127"/>
              </a:rPr>
              <a:t> 크기의 이미지로 매핑합니다.</a:t>
            </a:r>
            <a:endParaRPr lang="en-US"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buFontTx/>
              <a:buAutoNum type="arabicPeriod"/>
            </a:pPr>
            <a:endParaRPr lang="ko-KR"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buFontTx/>
              <a:buAutoNum type="arabicPeriod" startAt="2"/>
            </a:pPr>
            <a:r>
              <a:rPr lang="en-US" altLang="ko-KR"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a:t>
            </a:r>
            <a:r>
              <a:rPr lang="ko-KR" altLang="ko-KR" dirty="0" err="1">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discriminator</a:t>
            </a:r>
            <a:r>
              <a:rPr lang="ko-KR" altLang="ko-KR" dirty="0">
                <a:solidFill>
                  <a:schemeClr val="bg1"/>
                </a:solidFill>
                <a:latin typeface="경기천년제목 Medium" panose="02020603020101020101" pitchFamily="18" charset="-127"/>
                <a:ea typeface="경기천년제목 Medium" panose="02020603020101020101" pitchFamily="18" charset="-127"/>
              </a:rPr>
              <a:t> 네트워크는 (32, 32, 3) 크기의 이미지가 </a:t>
            </a:r>
            <a:r>
              <a:rPr lang="ko-KR" altLang="ko-KR" dirty="0">
                <a:solidFill>
                  <a:srgbClr val="FFC000"/>
                </a:solidFill>
                <a:latin typeface="경기천년제목 Medium" panose="02020603020101020101" pitchFamily="18" charset="-127"/>
                <a:ea typeface="경기천년제목 Medium" panose="02020603020101020101" pitchFamily="18" charset="-127"/>
              </a:rPr>
              <a:t>진짜일 확률을 추정하여 이진 값으로 매핑</a:t>
            </a:r>
            <a:r>
              <a:rPr lang="ko-KR" altLang="ko-KR" dirty="0">
                <a:solidFill>
                  <a:schemeClr val="bg1"/>
                </a:solidFill>
                <a:latin typeface="경기천년제목 Medium" panose="02020603020101020101" pitchFamily="18" charset="-127"/>
                <a:ea typeface="경기천년제목 Medium" panose="02020603020101020101" pitchFamily="18" charset="-127"/>
              </a:rPr>
              <a:t>합니다.</a:t>
            </a:r>
            <a:endParaRPr lang="en-US"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buFontTx/>
              <a:buAutoNum type="arabicPeriod" startAt="2"/>
            </a:pPr>
            <a:endParaRPr lang="ko-KR"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buFontTx/>
              <a:buAutoNum type="arabicPeriod" startAt="3"/>
            </a:pPr>
            <a:r>
              <a:rPr lang="en-US" altLang="ko-KR" dirty="0">
                <a:solidFill>
                  <a:schemeClr val="bg1"/>
                </a:solidFill>
                <a:latin typeface="경기천년제목 Medium" panose="02020603020101020101" pitchFamily="18" charset="-127"/>
                <a:ea typeface="경기천년제목 Medium" panose="02020603020101020101" pitchFamily="18" charset="-127"/>
              </a:rPr>
              <a:t> </a:t>
            </a:r>
            <a:r>
              <a:rPr lang="ko-KR" altLang="ko-KR" dirty="0" err="1">
                <a:solidFill>
                  <a:schemeClr val="bg1"/>
                </a:solidFill>
                <a:latin typeface="경기천년제목 Medium" panose="02020603020101020101" pitchFamily="18" charset="-127"/>
                <a:ea typeface="경기천년제목 Medium" panose="02020603020101020101" pitchFamily="18" charset="-127"/>
              </a:rPr>
              <a:t>생성자와</a:t>
            </a:r>
            <a:r>
              <a:rPr lang="ko-KR" altLang="ko-KR" dirty="0">
                <a:solidFill>
                  <a:schemeClr val="bg1"/>
                </a:solidFill>
                <a:latin typeface="경기천년제목 Medium" panose="02020603020101020101" pitchFamily="18" charset="-127"/>
                <a:ea typeface="경기천년제목 Medium" panose="02020603020101020101" pitchFamily="18" charset="-127"/>
              </a:rPr>
              <a:t> </a:t>
            </a:r>
            <a:r>
              <a:rPr lang="ko-KR" altLang="ko-KR" dirty="0" err="1">
                <a:solidFill>
                  <a:schemeClr val="bg1"/>
                </a:solidFill>
                <a:latin typeface="경기천년제목 Medium" panose="02020603020101020101" pitchFamily="18" charset="-127"/>
                <a:ea typeface="경기천년제목 Medium" panose="02020603020101020101" pitchFamily="18" charset="-127"/>
              </a:rPr>
              <a:t>판별자를</a:t>
            </a:r>
            <a:r>
              <a:rPr lang="ko-KR" altLang="ko-KR" dirty="0">
                <a:solidFill>
                  <a:schemeClr val="bg1"/>
                </a:solidFill>
                <a:latin typeface="경기천년제목 Medium" panose="02020603020101020101" pitchFamily="18" charset="-127"/>
                <a:ea typeface="경기천년제목 Medium" panose="02020603020101020101" pitchFamily="18" charset="-127"/>
              </a:rPr>
              <a:t> 연결하는 </a:t>
            </a:r>
            <a:r>
              <a:rPr lang="ko-KR" altLang="ko-KR" dirty="0" err="1">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gan</a:t>
            </a:r>
            <a:r>
              <a:rPr lang="ko-KR" altLang="ko-KR" dirty="0">
                <a:solidFill>
                  <a:schemeClr val="bg1"/>
                </a:solidFill>
                <a:latin typeface="경기천년제목 Medium" panose="02020603020101020101" pitchFamily="18" charset="-127"/>
                <a:ea typeface="경기천년제목 Medium" panose="02020603020101020101" pitchFamily="18" charset="-127"/>
              </a:rPr>
              <a:t> 네트워크를 만듭니다.</a:t>
            </a:r>
            <a:r>
              <a:rPr lang="en-US" altLang="ko-KR" dirty="0">
                <a:solidFill>
                  <a:schemeClr val="bg1"/>
                </a:solidFill>
                <a:latin typeface="경기천년제목 Medium" panose="02020603020101020101" pitchFamily="18" charset="-127"/>
                <a:ea typeface="경기천년제목 Medium" panose="02020603020101020101" pitchFamily="18" charset="-127"/>
              </a:rPr>
              <a:t> </a:t>
            </a:r>
            <a:r>
              <a:rPr lang="ko-KR" altLang="ko-KR" dirty="0">
                <a:solidFill>
                  <a:srgbClr val="FFC000"/>
                </a:solidFill>
                <a:latin typeface="경기천년제목 Medium" panose="02020603020101020101" pitchFamily="18" charset="-127"/>
                <a:ea typeface="경기천년제목 Medium" panose="02020603020101020101" pitchFamily="18" charset="-127"/>
              </a:rPr>
              <a:t> </a:t>
            </a:r>
            <a:r>
              <a:rPr lang="ko-KR" altLang="ko-KR" dirty="0" err="1">
                <a:solidFill>
                  <a:srgbClr val="FFC000"/>
                </a:solidFill>
                <a:latin typeface="경기천년제목 Medium" panose="02020603020101020101" pitchFamily="18" charset="-127"/>
                <a:ea typeface="경기천년제목 Medium" panose="02020603020101020101" pitchFamily="18" charset="-127"/>
                <a:cs typeface="Courier New" panose="02070309020205020404" pitchFamily="49" charset="0"/>
              </a:rPr>
              <a:t>gan</a:t>
            </a:r>
            <a:r>
              <a:rPr lang="ko-KR" altLang="ko-KR" dirty="0">
                <a:solidFill>
                  <a:srgbClr val="FFC000"/>
                </a:solidFill>
                <a:latin typeface="경기천년제목 Medium" panose="02020603020101020101" pitchFamily="18" charset="-127"/>
                <a:ea typeface="경기천년제목 Medium" panose="02020603020101020101" pitchFamily="18" charset="-127"/>
                <a:cs typeface="Courier New" panose="02070309020205020404" pitchFamily="49" charset="0"/>
              </a:rPr>
              <a:t>(</a:t>
            </a:r>
            <a:r>
              <a:rPr lang="ko-KR" altLang="ko-KR" dirty="0" err="1">
                <a:solidFill>
                  <a:srgbClr val="FFC000"/>
                </a:solidFill>
                <a:latin typeface="경기천년제목 Medium" panose="02020603020101020101" pitchFamily="18" charset="-127"/>
                <a:ea typeface="경기천년제목 Medium" panose="02020603020101020101" pitchFamily="18" charset="-127"/>
                <a:cs typeface="Courier New" panose="02070309020205020404" pitchFamily="49" charset="0"/>
              </a:rPr>
              <a:t>x</a:t>
            </a:r>
            <a:r>
              <a:rPr lang="ko-KR" altLang="ko-KR" dirty="0">
                <a:solidFill>
                  <a:srgbClr val="FFC000"/>
                </a:solidFill>
                <a:latin typeface="경기천년제목 Medium" panose="02020603020101020101" pitchFamily="18" charset="-127"/>
                <a:ea typeface="경기천년제목 Medium" panose="02020603020101020101" pitchFamily="18" charset="-127"/>
                <a:cs typeface="Courier New" panose="02070309020205020404" pitchFamily="49" charset="0"/>
              </a:rPr>
              <a:t>) = </a:t>
            </a:r>
            <a:r>
              <a:rPr lang="ko-KR" altLang="ko-KR" dirty="0" err="1">
                <a:solidFill>
                  <a:srgbClr val="FFC000"/>
                </a:solidFill>
                <a:latin typeface="경기천년제목 Medium" panose="02020603020101020101" pitchFamily="18" charset="-127"/>
                <a:ea typeface="경기천년제목 Medium" panose="02020603020101020101" pitchFamily="18" charset="-127"/>
                <a:cs typeface="Courier New" panose="02070309020205020404" pitchFamily="49" charset="0"/>
              </a:rPr>
              <a:t>discriminator</a:t>
            </a:r>
            <a:r>
              <a:rPr lang="ko-KR" altLang="ko-KR" dirty="0">
                <a:solidFill>
                  <a:srgbClr val="FFC000"/>
                </a:solidFill>
                <a:latin typeface="경기천년제목 Medium" panose="02020603020101020101" pitchFamily="18" charset="-127"/>
                <a:ea typeface="경기천년제목 Medium" panose="02020603020101020101" pitchFamily="18" charset="-127"/>
                <a:cs typeface="Courier New" panose="02070309020205020404" pitchFamily="49" charset="0"/>
              </a:rPr>
              <a:t>(</a:t>
            </a:r>
            <a:r>
              <a:rPr lang="ko-KR" altLang="ko-KR" dirty="0" err="1">
                <a:solidFill>
                  <a:srgbClr val="FFC000"/>
                </a:solidFill>
                <a:latin typeface="경기천년제목 Medium" panose="02020603020101020101" pitchFamily="18" charset="-127"/>
                <a:ea typeface="경기천년제목 Medium" panose="02020603020101020101" pitchFamily="18" charset="-127"/>
                <a:cs typeface="Courier New" panose="02070309020205020404" pitchFamily="49" charset="0"/>
              </a:rPr>
              <a:t>generator</a:t>
            </a:r>
            <a:r>
              <a:rPr lang="ko-KR" altLang="ko-KR" dirty="0">
                <a:solidFill>
                  <a:srgbClr val="FFC000"/>
                </a:solidFill>
                <a:latin typeface="경기천년제목 Medium" panose="02020603020101020101" pitchFamily="18" charset="-127"/>
                <a:ea typeface="경기천년제목 Medium" panose="02020603020101020101" pitchFamily="18" charset="-127"/>
                <a:cs typeface="Courier New" panose="02070309020205020404" pitchFamily="49" charset="0"/>
              </a:rPr>
              <a:t>(</a:t>
            </a:r>
            <a:r>
              <a:rPr lang="ko-KR" altLang="ko-KR" dirty="0" err="1">
                <a:solidFill>
                  <a:srgbClr val="FFC000"/>
                </a:solidFill>
                <a:latin typeface="경기천년제목 Medium" panose="02020603020101020101" pitchFamily="18" charset="-127"/>
                <a:ea typeface="경기천년제목 Medium" panose="02020603020101020101" pitchFamily="18" charset="-127"/>
                <a:cs typeface="Courier New" panose="02070309020205020404" pitchFamily="49" charset="0"/>
              </a:rPr>
              <a:t>x</a:t>
            </a:r>
            <a:r>
              <a:rPr lang="ko-KR" altLang="ko-KR" dirty="0">
                <a:solidFill>
                  <a:srgbClr val="FFC000"/>
                </a:solidFill>
                <a:latin typeface="경기천년제목 Medium" panose="02020603020101020101" pitchFamily="18" charset="-127"/>
                <a:ea typeface="경기천년제목 Medium" panose="02020603020101020101" pitchFamily="18" charset="-127"/>
                <a:cs typeface="Courier New" panose="02070309020205020404" pitchFamily="49" charset="0"/>
              </a:rPr>
              <a:t>))</a:t>
            </a:r>
            <a:r>
              <a:rPr lang="ko-KR" altLang="ko-KR" dirty="0">
                <a:solidFill>
                  <a:srgbClr val="FFC000"/>
                </a:solidFill>
                <a:latin typeface="경기천년제목 Medium" panose="02020603020101020101" pitchFamily="18" charset="-127"/>
                <a:ea typeface="경기천년제목 Medium" panose="02020603020101020101" pitchFamily="18" charset="-127"/>
              </a:rPr>
              <a:t> </a:t>
            </a:r>
            <a:endParaRPr lang="en-US" altLang="ko-KR" dirty="0">
              <a:solidFill>
                <a:srgbClr val="FFC000"/>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pPr>
            <a:endParaRPr lang="en-US"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pPr>
            <a:r>
              <a:rPr lang="en-US" altLang="ko-KR" dirty="0">
                <a:solidFill>
                  <a:schemeClr val="bg1"/>
                </a:solidFill>
                <a:latin typeface="경기천년제목 Medium" panose="02020603020101020101" pitchFamily="18" charset="-127"/>
                <a:ea typeface="경기천년제목 Medium" panose="02020603020101020101" pitchFamily="18" charset="-127"/>
              </a:rPr>
              <a:t>     </a:t>
            </a:r>
            <a:r>
              <a:rPr lang="ko-KR" altLang="ko-KR" dirty="0">
                <a:solidFill>
                  <a:schemeClr val="bg1"/>
                </a:solidFill>
                <a:latin typeface="경기천년제목 Medium" panose="02020603020101020101" pitchFamily="18" charset="-127"/>
                <a:ea typeface="경기천년제목 Medium" panose="02020603020101020101" pitchFamily="18" charset="-127"/>
              </a:rPr>
              <a:t>이 </a:t>
            </a:r>
            <a:r>
              <a:rPr lang="ko-KR" altLang="ko-KR" dirty="0" err="1">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gan</a:t>
            </a:r>
            <a:r>
              <a:rPr lang="ko-KR" altLang="ko-KR" dirty="0">
                <a:solidFill>
                  <a:schemeClr val="bg1"/>
                </a:solidFill>
                <a:latin typeface="경기천년제목 Medium" panose="02020603020101020101" pitchFamily="18" charset="-127"/>
                <a:ea typeface="경기천년제목 Medium" panose="02020603020101020101" pitchFamily="18" charset="-127"/>
              </a:rPr>
              <a:t> 네트워크는 잠재 공간의 벡터를 </a:t>
            </a:r>
            <a:r>
              <a:rPr lang="ko-KR" altLang="ko-KR" dirty="0" err="1">
                <a:solidFill>
                  <a:schemeClr val="bg1"/>
                </a:solidFill>
                <a:latin typeface="경기천년제목 Medium" panose="02020603020101020101" pitchFamily="18" charset="-127"/>
                <a:ea typeface="경기천년제목 Medium" panose="02020603020101020101" pitchFamily="18" charset="-127"/>
              </a:rPr>
              <a:t>판별자의</a:t>
            </a:r>
            <a:r>
              <a:rPr lang="ko-KR" altLang="ko-KR" dirty="0">
                <a:solidFill>
                  <a:schemeClr val="bg1"/>
                </a:solidFill>
                <a:latin typeface="경기천년제목 Medium" panose="02020603020101020101" pitchFamily="18" charset="-127"/>
                <a:ea typeface="경기천년제목 Medium" panose="02020603020101020101" pitchFamily="18" charset="-127"/>
              </a:rPr>
              <a:t> 평가로 매핑합니다. </a:t>
            </a:r>
            <a:endParaRPr lang="en-US"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pPr>
            <a:r>
              <a:rPr lang="en-US" altLang="ko-KR" dirty="0">
                <a:solidFill>
                  <a:schemeClr val="bg1"/>
                </a:solidFill>
                <a:latin typeface="경기천년제목 Medium" panose="02020603020101020101" pitchFamily="18" charset="-127"/>
                <a:ea typeface="경기천년제목 Medium" panose="02020603020101020101" pitchFamily="18" charset="-127"/>
              </a:rPr>
              <a:t>     </a:t>
            </a:r>
            <a:r>
              <a:rPr lang="ko-KR" altLang="ko-KR" dirty="0" err="1">
                <a:solidFill>
                  <a:schemeClr val="bg1"/>
                </a:solidFill>
                <a:latin typeface="경기천년제목 Medium" panose="02020603020101020101" pitchFamily="18" charset="-127"/>
                <a:ea typeface="경기천년제목 Medium" panose="02020603020101020101" pitchFamily="18" charset="-127"/>
              </a:rPr>
              <a:t>판별자는</a:t>
            </a:r>
            <a:r>
              <a:rPr lang="ko-KR" altLang="ko-KR" dirty="0">
                <a:solidFill>
                  <a:schemeClr val="bg1"/>
                </a:solidFill>
                <a:latin typeface="경기천년제목 Medium" panose="02020603020101020101" pitchFamily="18" charset="-127"/>
                <a:ea typeface="경기천년제목 Medium" panose="02020603020101020101" pitchFamily="18" charset="-127"/>
              </a:rPr>
              <a:t> 생성자가 잠재 공간의 벡터를 디코딩한 것이 얼마나 현실적인지를 평가합니다.</a:t>
            </a:r>
            <a:endParaRPr lang="en-US"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buFontTx/>
              <a:buAutoNum type="arabicPeriod" startAt="3"/>
            </a:pPr>
            <a:endParaRPr lang="ko-KR"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buFontTx/>
              <a:buAutoNum type="arabicPeriod" startAt="4"/>
            </a:pPr>
            <a:r>
              <a:rPr lang="en-US" altLang="ko-KR" dirty="0">
                <a:solidFill>
                  <a:schemeClr val="bg1"/>
                </a:solidFill>
                <a:latin typeface="경기천년제목 Medium" panose="02020603020101020101" pitchFamily="18" charset="-127"/>
                <a:ea typeface="경기천년제목 Medium" panose="02020603020101020101" pitchFamily="18" charset="-127"/>
              </a:rPr>
              <a:t> </a:t>
            </a:r>
            <a:r>
              <a:rPr lang="ko-KR" altLang="ko-KR" dirty="0">
                <a:solidFill>
                  <a:schemeClr val="bg1"/>
                </a:solidFill>
                <a:latin typeface="경기천년제목 Medium" panose="02020603020101020101" pitchFamily="18" charset="-127"/>
                <a:ea typeface="경기천년제목 Medium" panose="02020603020101020101" pitchFamily="18" charset="-127"/>
              </a:rPr>
              <a:t>“진짜"/”가짜" 레이블과 함께 </a:t>
            </a:r>
            <a:r>
              <a:rPr lang="ko-KR" altLang="ko-KR" dirty="0">
                <a:solidFill>
                  <a:srgbClr val="FFC000"/>
                </a:solidFill>
                <a:latin typeface="경기천년제목 Medium" panose="02020603020101020101" pitchFamily="18" charset="-127"/>
                <a:ea typeface="경기천년제목 Medium" panose="02020603020101020101" pitchFamily="18" charset="-127"/>
              </a:rPr>
              <a:t>진짜 이미지와 가짜 이미지 샘플</a:t>
            </a:r>
            <a:r>
              <a:rPr lang="ko-KR" altLang="ko-KR" dirty="0">
                <a:solidFill>
                  <a:schemeClr val="bg1"/>
                </a:solidFill>
                <a:latin typeface="경기천년제목 Medium" panose="02020603020101020101" pitchFamily="18" charset="-127"/>
                <a:ea typeface="경기천년제목 Medium" panose="02020603020101020101" pitchFamily="18" charset="-127"/>
              </a:rPr>
              <a:t>을 사용해 </a:t>
            </a:r>
            <a:r>
              <a:rPr lang="ko-KR" altLang="ko-KR" dirty="0" err="1">
                <a:solidFill>
                  <a:schemeClr val="bg1"/>
                </a:solidFill>
                <a:latin typeface="경기천년제목 Medium" panose="02020603020101020101" pitchFamily="18" charset="-127"/>
                <a:ea typeface="경기천년제목 Medium" panose="02020603020101020101" pitchFamily="18" charset="-127"/>
              </a:rPr>
              <a:t>판별자를</a:t>
            </a:r>
            <a:r>
              <a:rPr lang="ko-KR" altLang="ko-KR" dirty="0">
                <a:solidFill>
                  <a:schemeClr val="bg1"/>
                </a:solidFill>
                <a:latin typeface="경기천년제목 Medium" panose="02020603020101020101" pitchFamily="18" charset="-127"/>
                <a:ea typeface="경기천년제목 Medium" panose="02020603020101020101" pitchFamily="18" charset="-127"/>
              </a:rPr>
              <a:t> 훈련합니다. </a:t>
            </a:r>
            <a:endParaRPr lang="en-US"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pPr>
            <a:r>
              <a:rPr lang="en-US" altLang="ko-KR" dirty="0">
                <a:solidFill>
                  <a:schemeClr val="bg1"/>
                </a:solidFill>
                <a:latin typeface="경기천년제목 Medium" panose="02020603020101020101" pitchFamily="18" charset="-127"/>
                <a:ea typeface="경기천년제목 Medium" panose="02020603020101020101" pitchFamily="18" charset="-127"/>
              </a:rPr>
              <a:t>    </a:t>
            </a:r>
            <a:r>
              <a:rPr lang="ko-KR" altLang="ko-KR" dirty="0">
                <a:solidFill>
                  <a:schemeClr val="bg1"/>
                </a:solidFill>
                <a:latin typeface="경기천년제목 Medium" panose="02020603020101020101" pitchFamily="18" charset="-127"/>
                <a:ea typeface="경기천년제목 Medium" panose="02020603020101020101" pitchFamily="18" charset="-127"/>
              </a:rPr>
              <a:t>일반적인 이미지 분류 모델을 훈련하는 것과 동일합니다.</a:t>
            </a:r>
            <a:endParaRPr lang="en-US"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buFontTx/>
              <a:buAutoNum type="arabicPeriod" startAt="4"/>
            </a:pPr>
            <a:endParaRPr lang="ko-KR"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buFontTx/>
              <a:buAutoNum type="arabicPeriod" startAt="5"/>
            </a:pPr>
            <a:r>
              <a:rPr lang="en-US" altLang="ko-KR" dirty="0">
                <a:solidFill>
                  <a:schemeClr val="bg1"/>
                </a:solidFill>
                <a:latin typeface="경기천년제목 Medium" panose="02020603020101020101" pitchFamily="18" charset="-127"/>
                <a:ea typeface="경기천년제목 Medium" panose="02020603020101020101" pitchFamily="18" charset="-127"/>
              </a:rPr>
              <a:t> </a:t>
            </a:r>
            <a:r>
              <a:rPr lang="ko-KR" altLang="ko-KR" dirty="0" err="1">
                <a:solidFill>
                  <a:schemeClr val="bg1"/>
                </a:solidFill>
                <a:latin typeface="경기천년제목 Medium" panose="02020603020101020101" pitchFamily="18" charset="-127"/>
                <a:ea typeface="경기천년제목 Medium" panose="02020603020101020101" pitchFamily="18" charset="-127"/>
              </a:rPr>
              <a:t>생성자를</a:t>
            </a:r>
            <a:r>
              <a:rPr lang="ko-KR" altLang="ko-KR" dirty="0">
                <a:solidFill>
                  <a:schemeClr val="bg1"/>
                </a:solidFill>
                <a:latin typeface="경기천년제목 Medium" panose="02020603020101020101" pitchFamily="18" charset="-127"/>
                <a:ea typeface="경기천년제목 Medium" panose="02020603020101020101" pitchFamily="18" charset="-127"/>
              </a:rPr>
              <a:t> 훈련하려면 </a:t>
            </a:r>
            <a:r>
              <a:rPr lang="ko-KR" altLang="ko-KR" dirty="0" err="1">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gan</a:t>
            </a:r>
            <a:r>
              <a:rPr lang="ko-KR" altLang="ko-KR" dirty="0">
                <a:solidFill>
                  <a:schemeClr val="bg1"/>
                </a:solidFill>
                <a:latin typeface="경기천년제목 Medium" panose="02020603020101020101" pitchFamily="18" charset="-127"/>
                <a:ea typeface="경기천년제목 Medium" panose="02020603020101020101" pitchFamily="18" charset="-127"/>
              </a:rPr>
              <a:t> 모델의 손실에 대한 </a:t>
            </a:r>
            <a:r>
              <a:rPr lang="ko-KR" altLang="ko-KR" dirty="0" err="1">
                <a:solidFill>
                  <a:srgbClr val="FFC000"/>
                </a:solidFill>
                <a:latin typeface="경기천년제목 Medium" panose="02020603020101020101" pitchFamily="18" charset="-127"/>
                <a:ea typeface="경기천년제목 Medium" panose="02020603020101020101" pitchFamily="18" charset="-127"/>
              </a:rPr>
              <a:t>생성자</a:t>
            </a:r>
            <a:r>
              <a:rPr lang="ko-KR" altLang="ko-KR" dirty="0">
                <a:solidFill>
                  <a:srgbClr val="FFC000"/>
                </a:solidFill>
                <a:latin typeface="경기천년제목 Medium" panose="02020603020101020101" pitchFamily="18" charset="-127"/>
                <a:ea typeface="경기천년제목 Medium" panose="02020603020101020101" pitchFamily="18" charset="-127"/>
              </a:rPr>
              <a:t> 가중치의 </a:t>
            </a:r>
            <a:r>
              <a:rPr lang="ko-KR" altLang="ko-KR" dirty="0" err="1">
                <a:solidFill>
                  <a:srgbClr val="FFC000"/>
                </a:solidFill>
                <a:latin typeface="경기천년제목 Medium" panose="02020603020101020101" pitchFamily="18" charset="-127"/>
                <a:ea typeface="경기천년제목 Medium" panose="02020603020101020101" pitchFamily="18" charset="-127"/>
              </a:rPr>
              <a:t>그래디언트를</a:t>
            </a:r>
            <a:r>
              <a:rPr lang="ko-KR" altLang="ko-KR" dirty="0">
                <a:solidFill>
                  <a:srgbClr val="FFC000"/>
                </a:solidFill>
                <a:latin typeface="경기천년제목 Medium" panose="02020603020101020101" pitchFamily="18" charset="-127"/>
                <a:ea typeface="경기천년제목 Medium" panose="02020603020101020101" pitchFamily="18" charset="-127"/>
              </a:rPr>
              <a:t> 사용</a:t>
            </a:r>
            <a:r>
              <a:rPr lang="ko-KR" altLang="ko-KR" dirty="0">
                <a:solidFill>
                  <a:schemeClr val="bg1"/>
                </a:solidFill>
                <a:latin typeface="경기천년제목 Medium" panose="02020603020101020101" pitchFamily="18" charset="-127"/>
                <a:ea typeface="경기천년제목 Medium" panose="02020603020101020101" pitchFamily="18" charset="-127"/>
              </a:rPr>
              <a:t>합니다. </a:t>
            </a:r>
            <a:endParaRPr lang="en-US"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pPr>
            <a:endParaRPr lang="en-US"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pPr>
            <a:r>
              <a:rPr lang="en-US" altLang="ko-KR" dirty="0">
                <a:solidFill>
                  <a:schemeClr val="bg1"/>
                </a:solidFill>
                <a:latin typeface="경기천년제목 Medium" panose="02020603020101020101" pitchFamily="18" charset="-127"/>
                <a:ea typeface="경기천년제목 Medium" panose="02020603020101020101" pitchFamily="18" charset="-127"/>
              </a:rPr>
              <a:t>    = </a:t>
            </a:r>
            <a:r>
              <a:rPr lang="ko-KR" altLang="ko-KR" dirty="0">
                <a:solidFill>
                  <a:schemeClr val="bg1"/>
                </a:solidFill>
                <a:latin typeface="경기천년제목 Medium" panose="02020603020101020101" pitchFamily="18" charset="-127"/>
                <a:ea typeface="경기천년제목 Medium" panose="02020603020101020101" pitchFamily="18" charset="-127"/>
              </a:rPr>
              <a:t>매 단계마다 </a:t>
            </a:r>
            <a:r>
              <a:rPr lang="ko-KR" altLang="ko-KR" dirty="0" err="1">
                <a:solidFill>
                  <a:schemeClr val="bg1"/>
                </a:solidFill>
                <a:latin typeface="경기천년제목 Medium" panose="02020603020101020101" pitchFamily="18" charset="-127"/>
                <a:ea typeface="경기천년제목 Medium" panose="02020603020101020101" pitchFamily="18" charset="-127"/>
              </a:rPr>
              <a:t>생성자에</a:t>
            </a:r>
            <a:r>
              <a:rPr lang="ko-KR" altLang="ko-KR" dirty="0">
                <a:solidFill>
                  <a:schemeClr val="bg1"/>
                </a:solidFill>
                <a:latin typeface="경기천년제목 Medium" panose="02020603020101020101" pitchFamily="18" charset="-127"/>
                <a:ea typeface="경기천년제목 Medium" panose="02020603020101020101" pitchFamily="18" charset="-127"/>
              </a:rPr>
              <a:t> 의해 </a:t>
            </a:r>
            <a:r>
              <a:rPr lang="ko-KR" altLang="ko-KR" dirty="0" err="1">
                <a:solidFill>
                  <a:schemeClr val="bg1"/>
                </a:solidFill>
                <a:latin typeface="경기천년제목 Medium" panose="02020603020101020101" pitchFamily="18" charset="-127"/>
                <a:ea typeface="경기천년제목 Medium" panose="02020603020101020101" pitchFamily="18" charset="-127"/>
              </a:rPr>
              <a:t>디코딩된</a:t>
            </a:r>
            <a:r>
              <a:rPr lang="ko-KR" altLang="ko-KR" dirty="0">
                <a:solidFill>
                  <a:schemeClr val="bg1"/>
                </a:solidFill>
                <a:latin typeface="경기천년제목 Medium" panose="02020603020101020101" pitchFamily="18" charset="-127"/>
                <a:ea typeface="경기천년제목 Medium" panose="02020603020101020101" pitchFamily="18" charset="-127"/>
              </a:rPr>
              <a:t> 이미지를 </a:t>
            </a:r>
            <a:r>
              <a:rPr lang="ko-KR" altLang="ko-KR" dirty="0" err="1">
                <a:solidFill>
                  <a:schemeClr val="bg1"/>
                </a:solidFill>
                <a:latin typeface="경기천년제목 Medium" panose="02020603020101020101" pitchFamily="18" charset="-127"/>
                <a:ea typeface="경기천년제목 Medium" panose="02020603020101020101" pitchFamily="18" charset="-127"/>
              </a:rPr>
              <a:t>판별자가</a:t>
            </a:r>
            <a:r>
              <a:rPr lang="ko-KR" altLang="ko-KR" dirty="0">
                <a:solidFill>
                  <a:schemeClr val="bg1"/>
                </a:solidFill>
                <a:latin typeface="경기천년제목 Medium" panose="02020603020101020101" pitchFamily="18" charset="-127"/>
                <a:ea typeface="경기천년제목 Medium" panose="02020603020101020101" pitchFamily="18" charset="-127"/>
              </a:rPr>
              <a:t> “</a:t>
            </a:r>
            <a:r>
              <a:rPr lang="ko-KR" altLang="ko-KR" dirty="0" err="1">
                <a:solidFill>
                  <a:schemeClr val="bg1"/>
                </a:solidFill>
                <a:latin typeface="경기천년제목 Medium" panose="02020603020101020101" pitchFamily="18" charset="-127"/>
                <a:ea typeface="경기천년제목 Medium" panose="02020603020101020101" pitchFamily="18" charset="-127"/>
              </a:rPr>
              <a:t>진짜"로</a:t>
            </a:r>
            <a:r>
              <a:rPr lang="ko-KR" altLang="ko-KR" dirty="0">
                <a:solidFill>
                  <a:schemeClr val="bg1"/>
                </a:solidFill>
                <a:latin typeface="경기천년제목 Medium" panose="02020603020101020101" pitchFamily="18" charset="-127"/>
                <a:ea typeface="경기천년제목 Medium" panose="02020603020101020101" pitchFamily="18" charset="-127"/>
              </a:rPr>
              <a:t> 분류하도록 </a:t>
            </a:r>
            <a:r>
              <a:rPr lang="ko-KR" altLang="en-US" dirty="0">
                <a:solidFill>
                  <a:schemeClr val="bg1"/>
                </a:solidFill>
                <a:latin typeface="경기천년제목 Medium" panose="02020603020101020101" pitchFamily="18" charset="-127"/>
                <a:ea typeface="경기천년제목 Medium" panose="02020603020101020101" pitchFamily="18" charset="-127"/>
              </a:rPr>
              <a:t>만들게 </a:t>
            </a:r>
            <a:r>
              <a:rPr lang="ko-KR" altLang="ko-KR" dirty="0">
                <a:solidFill>
                  <a:schemeClr val="bg1"/>
                </a:solidFill>
                <a:latin typeface="경기천년제목 Medium" panose="02020603020101020101" pitchFamily="18" charset="-127"/>
                <a:ea typeface="경기천년제목 Medium" panose="02020603020101020101" pitchFamily="18" charset="-127"/>
              </a:rPr>
              <a:t>생성자의 가중치를 </a:t>
            </a:r>
            <a:r>
              <a:rPr lang="ko-KR" altLang="en-US" dirty="0">
                <a:solidFill>
                  <a:schemeClr val="bg1"/>
                </a:solidFill>
                <a:latin typeface="경기천년제목 Medium" panose="02020603020101020101" pitchFamily="18" charset="-127"/>
                <a:ea typeface="경기천년제목 Medium" panose="02020603020101020101" pitchFamily="18" charset="-127"/>
              </a:rPr>
              <a:t>이동</a:t>
            </a:r>
            <a:endParaRPr lang="en-US"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pPr>
            <a:r>
              <a:rPr lang="en-US" altLang="ko-KR" dirty="0">
                <a:solidFill>
                  <a:schemeClr val="bg1"/>
                </a:solidFill>
                <a:latin typeface="경기천년제목 Medium" panose="02020603020101020101" pitchFamily="18" charset="-127"/>
                <a:ea typeface="경기천년제목 Medium" panose="02020603020101020101" pitchFamily="18" charset="-127"/>
              </a:rPr>
              <a:t>    = </a:t>
            </a:r>
            <a:r>
              <a:rPr lang="ko-KR" altLang="ko-KR" dirty="0" err="1">
                <a:solidFill>
                  <a:schemeClr val="bg1"/>
                </a:solidFill>
                <a:latin typeface="경기천년제목 Medium" panose="02020603020101020101" pitchFamily="18" charset="-127"/>
                <a:ea typeface="경기천년제목 Medium" panose="02020603020101020101" pitchFamily="18" charset="-127"/>
              </a:rPr>
              <a:t>판별자를</a:t>
            </a:r>
            <a:r>
              <a:rPr lang="ko-KR" altLang="ko-KR" dirty="0">
                <a:solidFill>
                  <a:schemeClr val="bg1"/>
                </a:solidFill>
                <a:latin typeface="경기천년제목 Medium" panose="02020603020101020101" pitchFamily="18" charset="-127"/>
                <a:ea typeface="경기천년제목 Medium" panose="02020603020101020101" pitchFamily="18" charset="-127"/>
              </a:rPr>
              <a:t> 속이도록 </a:t>
            </a:r>
            <a:r>
              <a:rPr lang="ko-KR" altLang="ko-KR" dirty="0" err="1">
                <a:solidFill>
                  <a:schemeClr val="bg1"/>
                </a:solidFill>
                <a:latin typeface="경기천년제목 Medium" panose="02020603020101020101" pitchFamily="18" charset="-127"/>
                <a:ea typeface="경기천년제목 Medium" panose="02020603020101020101" pitchFamily="18" charset="-127"/>
              </a:rPr>
              <a:t>생성자를</a:t>
            </a:r>
            <a:r>
              <a:rPr lang="ko-KR" altLang="ko-KR" dirty="0">
                <a:solidFill>
                  <a:schemeClr val="bg1"/>
                </a:solidFill>
                <a:latin typeface="경기천년제목 Medium" panose="02020603020101020101" pitchFamily="18" charset="-127"/>
                <a:ea typeface="경기천년제목 Medium" panose="02020603020101020101" pitchFamily="18" charset="-127"/>
              </a:rPr>
              <a:t> 훈련</a:t>
            </a:r>
          </a:p>
        </p:txBody>
      </p:sp>
    </p:spTree>
    <p:extLst>
      <p:ext uri="{BB962C8B-B14F-4D97-AF65-F5344CB8AC3E}">
        <p14:creationId xmlns:p14="http://schemas.microsoft.com/office/powerpoint/2010/main" val="3691867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ctrTitle" idx="6"/>
          </p:nvPr>
        </p:nvSpPr>
        <p:spPr>
          <a:xfrm>
            <a:off x="311700" y="272513"/>
            <a:ext cx="8520600" cy="606600"/>
          </a:xfrm>
        </p:spPr>
        <p:txBody>
          <a:bodyPr/>
          <a:lstStyle/>
          <a:p>
            <a:r>
              <a:rPr lang="en-US" altLang="ko-KR" dirty="0">
                <a:solidFill>
                  <a:schemeClr val="accent1"/>
                </a:solidFill>
                <a:latin typeface="경기천년제목V Bold" panose="02020803020101020101" pitchFamily="18" charset="-127"/>
                <a:ea typeface="경기천년제목V Bold" panose="02020803020101020101" pitchFamily="18" charset="-127"/>
              </a:rPr>
              <a:t>GAN </a:t>
            </a:r>
            <a:r>
              <a:rPr lang="ko-KR" altLang="en-US" dirty="0">
                <a:solidFill>
                  <a:schemeClr val="accent1"/>
                </a:solidFill>
                <a:latin typeface="경기천년제목V Bold" panose="02020803020101020101" pitchFamily="18" charset="-127"/>
                <a:ea typeface="경기천년제목V Bold" panose="02020803020101020101" pitchFamily="18" charset="-127"/>
              </a:rPr>
              <a:t>훈련 방법</a:t>
            </a:r>
            <a:endParaRPr lang="ko-KR" altLang="en-US" dirty="0"/>
          </a:p>
        </p:txBody>
      </p:sp>
      <p:cxnSp>
        <p:nvCxnSpPr>
          <p:cNvPr id="10" name="Google Shape;294;p24"/>
          <p:cNvCxnSpPr/>
          <p:nvPr/>
        </p:nvCxnSpPr>
        <p:spPr>
          <a:xfrm>
            <a:off x="2212856" y="879113"/>
            <a:ext cx="4448400" cy="0"/>
          </a:xfrm>
          <a:prstGeom prst="straightConnector1">
            <a:avLst/>
          </a:prstGeom>
          <a:noFill/>
          <a:ln w="9525" cap="flat" cmpd="sng">
            <a:solidFill>
              <a:schemeClr val="accent1"/>
            </a:solidFill>
            <a:prstDash val="solid"/>
            <a:round/>
            <a:headEnd type="none" w="med" len="med"/>
            <a:tailEnd type="none" w="med" len="med"/>
          </a:ln>
        </p:spPr>
      </p:cxnSp>
      <p:sp>
        <p:nvSpPr>
          <p:cNvPr id="13" name="TextBox 12"/>
          <p:cNvSpPr txBox="1"/>
          <p:nvPr/>
        </p:nvSpPr>
        <p:spPr>
          <a:xfrm>
            <a:off x="100012" y="1060014"/>
            <a:ext cx="8833406" cy="3754874"/>
          </a:xfrm>
          <a:prstGeom prst="rect">
            <a:avLst/>
          </a:prstGeom>
          <a:noFill/>
        </p:spPr>
        <p:txBody>
          <a:bodyPr wrap="square" rtlCol="0">
            <a:spAutoFit/>
          </a:bodyPr>
          <a:lstStyle/>
          <a:p>
            <a:pPr lvl="0" eaLnBrk="0" fontAlgn="base" hangingPunct="0">
              <a:spcBef>
                <a:spcPct val="0"/>
              </a:spcBef>
              <a:spcAft>
                <a:spcPct val="0"/>
              </a:spcAft>
              <a:buClrTx/>
            </a:pPr>
            <a:r>
              <a:rPr lang="ko-KR" altLang="en-US"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a:t>
            </a:r>
            <a:r>
              <a:rPr lang="ko-KR" altLang="ko-KR" dirty="0">
                <a:solidFill>
                  <a:schemeClr val="bg1"/>
                </a:solidFill>
                <a:latin typeface="경기천년제목 Medium" panose="02020603020101020101" pitchFamily="18" charset="-127"/>
                <a:ea typeface="경기천년제목 Medium" panose="02020603020101020101" pitchFamily="18" charset="-127"/>
              </a:rPr>
              <a:t>생성자의 마지막 활성화로 다른 종류의 모델에서 널리 사용하는 </a:t>
            </a:r>
            <a:r>
              <a:rPr lang="ko-KR" altLang="ko-KR" dirty="0" err="1">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sigmoid</a:t>
            </a:r>
            <a:r>
              <a:rPr lang="ko-KR" altLang="ko-KR" dirty="0">
                <a:solidFill>
                  <a:schemeClr val="bg1"/>
                </a:solidFill>
                <a:latin typeface="경기천년제목 Medium" panose="02020603020101020101" pitchFamily="18" charset="-127"/>
                <a:ea typeface="경기천년제목 Medium" panose="02020603020101020101" pitchFamily="18" charset="-127"/>
              </a:rPr>
              <a:t> 대신</a:t>
            </a:r>
            <a:r>
              <a:rPr lang="ko-KR" altLang="ko-KR" dirty="0">
                <a:solidFill>
                  <a:srgbClr val="FFC000"/>
                </a:solidFill>
                <a:latin typeface="경기천년제목 Medium" panose="02020603020101020101" pitchFamily="18" charset="-127"/>
                <a:ea typeface="경기천년제목 Medium" panose="02020603020101020101" pitchFamily="18" charset="-127"/>
              </a:rPr>
              <a:t> </a:t>
            </a:r>
            <a:r>
              <a:rPr lang="ko-KR" altLang="ko-KR" dirty="0" err="1">
                <a:solidFill>
                  <a:srgbClr val="FFC000"/>
                </a:solidFill>
                <a:latin typeface="경기천년제목 Medium" panose="02020603020101020101" pitchFamily="18" charset="-127"/>
                <a:ea typeface="경기천년제목 Medium" panose="02020603020101020101" pitchFamily="18" charset="-127"/>
                <a:cs typeface="Courier New" panose="02070309020205020404" pitchFamily="49" charset="0"/>
              </a:rPr>
              <a:t>tanh</a:t>
            </a:r>
            <a:r>
              <a:rPr lang="ko-KR" altLang="ko-KR" dirty="0">
                <a:solidFill>
                  <a:srgbClr val="FFC000"/>
                </a:solidFill>
                <a:latin typeface="경기천년제목 Medium" panose="02020603020101020101" pitchFamily="18" charset="-127"/>
                <a:ea typeface="경기천년제목 Medium" panose="02020603020101020101" pitchFamily="18" charset="-127"/>
              </a:rPr>
              <a:t> 함수</a:t>
            </a:r>
            <a:r>
              <a:rPr lang="ko-KR" altLang="ko-KR" dirty="0">
                <a:solidFill>
                  <a:schemeClr val="bg1"/>
                </a:solidFill>
                <a:latin typeface="경기천년제목 Medium" panose="02020603020101020101" pitchFamily="18" charset="-127"/>
                <a:ea typeface="경기천년제목 Medium" panose="02020603020101020101" pitchFamily="18" charset="-127"/>
              </a:rPr>
              <a:t>를 사용합니다.</a:t>
            </a:r>
            <a:endParaRPr lang="en-US"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pPr>
            <a:endParaRPr lang="ko-KR"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pPr>
            <a:r>
              <a:rPr lang="ko-KR" altLang="en-US"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 </a:t>
            </a:r>
            <a:r>
              <a:rPr lang="ko-KR" altLang="ko-KR" dirty="0">
                <a:solidFill>
                  <a:schemeClr val="bg1"/>
                </a:solidFill>
                <a:latin typeface="경기천년제목 Medium" panose="02020603020101020101" pitchFamily="18" charset="-127"/>
                <a:ea typeface="경기천년제목 Medium" panose="02020603020101020101" pitchFamily="18" charset="-127"/>
              </a:rPr>
              <a:t>균등 분포가 아니고 </a:t>
            </a:r>
            <a:r>
              <a:rPr lang="ko-KR" altLang="ko-KR" dirty="0">
                <a:solidFill>
                  <a:srgbClr val="FFC000"/>
                </a:solidFill>
                <a:latin typeface="경기천년제목 Medium" panose="02020603020101020101" pitchFamily="18" charset="-127"/>
                <a:ea typeface="경기천년제목 Medium" panose="02020603020101020101" pitchFamily="18" charset="-127"/>
              </a:rPr>
              <a:t>정규 분포(</a:t>
            </a:r>
            <a:r>
              <a:rPr lang="ko-KR" altLang="ko-KR" dirty="0" err="1">
                <a:solidFill>
                  <a:srgbClr val="FFC000"/>
                </a:solidFill>
                <a:latin typeface="경기천년제목 Medium" panose="02020603020101020101" pitchFamily="18" charset="-127"/>
                <a:ea typeface="경기천년제목 Medium" panose="02020603020101020101" pitchFamily="18" charset="-127"/>
              </a:rPr>
              <a:t>가우시안</a:t>
            </a:r>
            <a:r>
              <a:rPr lang="ko-KR" altLang="ko-KR" dirty="0">
                <a:solidFill>
                  <a:srgbClr val="FFC000"/>
                </a:solidFill>
                <a:latin typeface="경기천년제목 Medium" panose="02020603020101020101" pitchFamily="18" charset="-127"/>
                <a:ea typeface="경기천년제목 Medium" panose="02020603020101020101" pitchFamily="18" charset="-127"/>
              </a:rPr>
              <a:t> 분포)</a:t>
            </a:r>
            <a:r>
              <a:rPr lang="ko-KR" altLang="ko-KR" dirty="0" err="1">
                <a:solidFill>
                  <a:schemeClr val="bg1"/>
                </a:solidFill>
                <a:latin typeface="경기천년제목 Medium" panose="02020603020101020101" pitchFamily="18" charset="-127"/>
                <a:ea typeface="경기천년제목 Medium" panose="02020603020101020101" pitchFamily="18" charset="-127"/>
              </a:rPr>
              <a:t>를</a:t>
            </a:r>
            <a:r>
              <a:rPr lang="ko-KR" altLang="ko-KR" dirty="0">
                <a:solidFill>
                  <a:schemeClr val="bg1"/>
                </a:solidFill>
                <a:latin typeface="경기천년제목 Medium" panose="02020603020101020101" pitchFamily="18" charset="-127"/>
                <a:ea typeface="경기천년제목 Medium" panose="02020603020101020101" pitchFamily="18" charset="-127"/>
              </a:rPr>
              <a:t> 사용하여 잠재 공간에서 포인트를 </a:t>
            </a:r>
            <a:r>
              <a:rPr lang="ko-KR" altLang="ko-KR" dirty="0" err="1">
                <a:solidFill>
                  <a:schemeClr val="bg1"/>
                </a:solidFill>
                <a:latin typeface="경기천년제목 Medium" panose="02020603020101020101" pitchFamily="18" charset="-127"/>
                <a:ea typeface="경기천년제목 Medium" panose="02020603020101020101" pitchFamily="18" charset="-127"/>
              </a:rPr>
              <a:t>샘플링합니다</a:t>
            </a:r>
            <a:r>
              <a:rPr lang="ko-KR" altLang="ko-KR" dirty="0">
                <a:solidFill>
                  <a:schemeClr val="bg1"/>
                </a:solidFill>
                <a:latin typeface="경기천년제목 Medium" panose="02020603020101020101" pitchFamily="18" charset="-127"/>
                <a:ea typeface="경기천년제목 Medium" panose="02020603020101020101" pitchFamily="18" charset="-127"/>
              </a:rPr>
              <a:t>.</a:t>
            </a:r>
            <a:endParaRPr lang="en-US"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pPr>
            <a:endParaRPr lang="ko-KR"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pPr>
            <a:r>
              <a:rPr lang="ko-KR" altLang="en-US"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 </a:t>
            </a:r>
            <a:r>
              <a:rPr lang="ko-KR" altLang="ko-KR" dirty="0" err="1">
                <a:solidFill>
                  <a:schemeClr val="bg1"/>
                </a:solidFill>
                <a:latin typeface="경기천년제목 Medium" panose="02020603020101020101" pitchFamily="18" charset="-127"/>
                <a:ea typeface="경기천년제목 Medium" panose="02020603020101020101" pitchFamily="18" charset="-127"/>
              </a:rPr>
              <a:t>무작위성은</a:t>
            </a:r>
            <a:r>
              <a:rPr lang="ko-KR" altLang="ko-KR" dirty="0">
                <a:solidFill>
                  <a:schemeClr val="bg1"/>
                </a:solidFill>
                <a:latin typeface="경기천년제목 Medium" panose="02020603020101020101" pitchFamily="18" charset="-127"/>
                <a:ea typeface="경기천년제목 Medium" panose="02020603020101020101" pitchFamily="18" charset="-127"/>
              </a:rPr>
              <a:t> 모델을 견고하게 만듭니다. GAN 훈련은 동적 평형을 만들기 때문에 여러 방식으로 갇힐 가능성이 높습니다. </a:t>
            </a:r>
            <a:r>
              <a:rPr lang="en-US" altLang="ko-KR" dirty="0">
                <a:solidFill>
                  <a:schemeClr val="bg1"/>
                </a:solidFill>
                <a:latin typeface="경기천년제목 Medium" panose="02020603020101020101" pitchFamily="18" charset="-127"/>
                <a:ea typeface="경기천년제목 Medium" panose="02020603020101020101" pitchFamily="18" charset="-127"/>
              </a:rPr>
              <a:t>       	</a:t>
            </a:r>
            <a:r>
              <a:rPr lang="en-US" altLang="ko-KR" dirty="0">
                <a:solidFill>
                  <a:srgbClr val="FFC000"/>
                </a:solidFill>
                <a:latin typeface="경기천년제목 Medium" panose="02020603020101020101" pitchFamily="18" charset="-127"/>
                <a:ea typeface="경기천년제목 Medium" panose="02020603020101020101" pitchFamily="18" charset="-127"/>
              </a:rPr>
              <a:t>[</a:t>
            </a:r>
            <a:r>
              <a:rPr lang="ko-KR" altLang="ko-KR" dirty="0" err="1">
                <a:solidFill>
                  <a:srgbClr val="FFC000"/>
                </a:solidFill>
                <a:latin typeface="경기천년제목 Medium" panose="02020603020101020101" pitchFamily="18" charset="-127"/>
                <a:ea typeface="경기천년제목 Medium" panose="02020603020101020101" pitchFamily="18" charset="-127"/>
              </a:rPr>
              <a:t>판별자에</a:t>
            </a:r>
            <a:r>
              <a:rPr lang="ko-KR" altLang="ko-KR" dirty="0">
                <a:solidFill>
                  <a:srgbClr val="FFC000"/>
                </a:solidFill>
                <a:latin typeface="경기천년제목 Medium" panose="02020603020101020101" pitchFamily="18" charset="-127"/>
                <a:ea typeface="경기천년제목 Medium" panose="02020603020101020101" pitchFamily="18" charset="-127"/>
              </a:rPr>
              <a:t> </a:t>
            </a:r>
            <a:r>
              <a:rPr lang="ko-KR" altLang="ko-KR" dirty="0" err="1">
                <a:solidFill>
                  <a:srgbClr val="FFC000"/>
                </a:solidFill>
                <a:latin typeface="경기천년제목 Medium" panose="02020603020101020101" pitchFamily="18" charset="-127"/>
                <a:ea typeface="경기천년제목 Medium" panose="02020603020101020101" pitchFamily="18" charset="-127"/>
              </a:rPr>
              <a:t>드롭아웃을</a:t>
            </a:r>
            <a:r>
              <a:rPr lang="ko-KR" altLang="ko-KR" dirty="0">
                <a:solidFill>
                  <a:srgbClr val="FFC000"/>
                </a:solidFill>
                <a:latin typeface="경기천년제목 Medium" panose="02020603020101020101" pitchFamily="18" charset="-127"/>
                <a:ea typeface="경기천년제목 Medium" panose="02020603020101020101" pitchFamily="18" charset="-127"/>
              </a:rPr>
              <a:t> 사용</a:t>
            </a:r>
            <a:r>
              <a:rPr lang="en-US" altLang="ko-KR" dirty="0">
                <a:solidFill>
                  <a:srgbClr val="FFC000"/>
                </a:solidFill>
                <a:latin typeface="경기천년제목 Medium" panose="02020603020101020101" pitchFamily="18" charset="-127"/>
                <a:ea typeface="경기천년제목 Medium" panose="02020603020101020101" pitchFamily="18" charset="-127"/>
              </a:rPr>
              <a:t> &amp; </a:t>
            </a:r>
            <a:r>
              <a:rPr lang="ko-KR" altLang="ko-KR" dirty="0" err="1">
                <a:solidFill>
                  <a:srgbClr val="FFC000"/>
                </a:solidFill>
                <a:latin typeface="경기천년제목 Medium" panose="02020603020101020101" pitchFamily="18" charset="-127"/>
                <a:ea typeface="경기천년제목 Medium" panose="02020603020101020101" pitchFamily="18" charset="-127"/>
              </a:rPr>
              <a:t>판별자를</a:t>
            </a:r>
            <a:r>
              <a:rPr lang="ko-KR" altLang="ko-KR" dirty="0">
                <a:solidFill>
                  <a:srgbClr val="FFC000"/>
                </a:solidFill>
                <a:latin typeface="경기천년제목 Medium" panose="02020603020101020101" pitchFamily="18" charset="-127"/>
                <a:ea typeface="경기천년제목 Medium" panose="02020603020101020101" pitchFamily="18" charset="-127"/>
              </a:rPr>
              <a:t> 위해 레이블에 랜덤 노이즈를 추가</a:t>
            </a:r>
            <a:r>
              <a:rPr lang="en-US" altLang="ko-KR" dirty="0">
                <a:solidFill>
                  <a:srgbClr val="FFC000"/>
                </a:solidFill>
                <a:latin typeface="경기천년제목 Medium" panose="02020603020101020101" pitchFamily="18" charset="-127"/>
                <a:ea typeface="경기천년제목 Medium" panose="02020603020101020101" pitchFamily="18" charset="-127"/>
              </a:rPr>
              <a:t>]</a:t>
            </a:r>
          </a:p>
          <a:p>
            <a:pPr lvl="0" eaLnBrk="0" fontAlgn="base" hangingPunct="0">
              <a:spcBef>
                <a:spcPct val="0"/>
              </a:spcBef>
              <a:spcAft>
                <a:spcPct val="0"/>
              </a:spcAft>
              <a:buClrTx/>
            </a:pPr>
            <a:endParaRPr lang="ko-KR"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pPr>
            <a:r>
              <a:rPr lang="ko-KR" altLang="en-US"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 </a:t>
            </a:r>
            <a:r>
              <a:rPr lang="ko-KR" altLang="ko-KR" dirty="0">
                <a:solidFill>
                  <a:schemeClr val="bg1"/>
                </a:solidFill>
                <a:latin typeface="경기천년제목 Medium" panose="02020603020101020101" pitchFamily="18" charset="-127"/>
                <a:ea typeface="경기천년제목 Medium" panose="02020603020101020101" pitchFamily="18" charset="-127"/>
              </a:rPr>
              <a:t>희소한 </a:t>
            </a:r>
            <a:r>
              <a:rPr lang="ko-KR" altLang="ko-KR" dirty="0" err="1">
                <a:solidFill>
                  <a:schemeClr val="bg1"/>
                </a:solidFill>
                <a:latin typeface="경기천년제목 Medium" panose="02020603020101020101" pitchFamily="18" charset="-127"/>
                <a:ea typeface="경기천년제목 Medium" panose="02020603020101020101" pitchFamily="18" charset="-127"/>
              </a:rPr>
              <a:t>그래디언트는</a:t>
            </a:r>
            <a:r>
              <a:rPr lang="ko-KR" altLang="ko-KR" dirty="0">
                <a:solidFill>
                  <a:schemeClr val="bg1"/>
                </a:solidFill>
                <a:latin typeface="경기천년제목 Medium" panose="02020603020101020101" pitchFamily="18" charset="-127"/>
                <a:ea typeface="경기천년제목 Medium" panose="02020603020101020101" pitchFamily="18" charset="-127"/>
              </a:rPr>
              <a:t> GAN </a:t>
            </a:r>
            <a:r>
              <a:rPr lang="ko-KR" altLang="en-US" dirty="0">
                <a:solidFill>
                  <a:schemeClr val="bg1"/>
                </a:solidFill>
                <a:latin typeface="경기천년제목 Medium" panose="02020603020101020101" pitchFamily="18" charset="-127"/>
                <a:ea typeface="경기천년제목 Medium" panose="02020603020101020101" pitchFamily="18" charset="-127"/>
              </a:rPr>
              <a:t>훈련 방해 가능</a:t>
            </a:r>
            <a:r>
              <a:rPr lang="en-US" altLang="ko-KR" dirty="0">
                <a:solidFill>
                  <a:schemeClr val="bg1"/>
                </a:solidFill>
                <a:latin typeface="경기천년제목 Medium" panose="02020603020101020101" pitchFamily="18" charset="-127"/>
                <a:ea typeface="경기천년제목 Medium" panose="02020603020101020101" pitchFamily="18" charset="-127"/>
              </a:rPr>
              <a:t>. </a:t>
            </a:r>
            <a:r>
              <a:rPr lang="ko-KR" altLang="ko-KR" dirty="0" err="1">
                <a:solidFill>
                  <a:schemeClr val="bg1"/>
                </a:solidFill>
                <a:latin typeface="경기천년제목 Medium" panose="02020603020101020101" pitchFamily="18" charset="-127"/>
                <a:ea typeface="경기천년제목 Medium" panose="02020603020101020101" pitchFamily="18" charset="-127"/>
              </a:rPr>
              <a:t>그래디언트를</a:t>
            </a:r>
            <a:r>
              <a:rPr lang="ko-KR" altLang="ko-KR" dirty="0">
                <a:solidFill>
                  <a:schemeClr val="bg1"/>
                </a:solidFill>
                <a:latin typeface="경기천년제목 Medium" panose="02020603020101020101" pitchFamily="18" charset="-127"/>
                <a:ea typeface="경기천년제목 Medium" panose="02020603020101020101" pitchFamily="18" charset="-127"/>
              </a:rPr>
              <a:t> 희소하게 만들 수 있는 것</a:t>
            </a:r>
            <a:r>
              <a:rPr lang="en-US" altLang="ko-KR" dirty="0">
                <a:solidFill>
                  <a:schemeClr val="bg1"/>
                </a:solidFill>
                <a:latin typeface="경기천년제목 Medium" panose="02020603020101020101" pitchFamily="18" charset="-127"/>
                <a:ea typeface="경기천년제목 Medium" panose="02020603020101020101" pitchFamily="18" charset="-127"/>
              </a:rPr>
              <a:t>: </a:t>
            </a:r>
            <a:r>
              <a:rPr lang="ko-KR" altLang="ko-KR" dirty="0">
                <a:solidFill>
                  <a:schemeClr val="bg1"/>
                </a:solidFill>
                <a:latin typeface="경기천년제목 Medium" panose="02020603020101020101" pitchFamily="18" charset="-127"/>
                <a:ea typeface="경기천년제목 Medium" panose="02020603020101020101" pitchFamily="18" charset="-127"/>
              </a:rPr>
              <a:t>최대 </a:t>
            </a:r>
            <a:r>
              <a:rPr lang="ko-KR" altLang="ko-KR" dirty="0" err="1">
                <a:solidFill>
                  <a:schemeClr val="bg1"/>
                </a:solidFill>
                <a:latin typeface="경기천년제목 Medium" panose="02020603020101020101" pitchFamily="18" charset="-127"/>
                <a:ea typeface="경기천년제목 Medium" panose="02020603020101020101" pitchFamily="18" charset="-127"/>
              </a:rPr>
              <a:t>풀링</a:t>
            </a:r>
            <a:r>
              <a:rPr lang="ko-KR" altLang="ko-KR" dirty="0">
                <a:solidFill>
                  <a:schemeClr val="bg1"/>
                </a:solidFill>
                <a:latin typeface="경기천년제목 Medium" panose="02020603020101020101" pitchFamily="18" charset="-127"/>
                <a:ea typeface="경기천년제목 Medium" panose="02020603020101020101" pitchFamily="18" charset="-127"/>
              </a:rPr>
              <a:t> 연산</a:t>
            </a:r>
            <a:r>
              <a:rPr lang="en-US" altLang="ko-KR" dirty="0">
                <a:solidFill>
                  <a:schemeClr val="bg1"/>
                </a:solidFill>
                <a:latin typeface="경기천년제목 Medium" panose="02020603020101020101" pitchFamily="18" charset="-127"/>
                <a:ea typeface="경기천년제목 Medium" panose="02020603020101020101" pitchFamily="18" charset="-127"/>
              </a:rPr>
              <a:t> &amp;</a:t>
            </a:r>
            <a:r>
              <a:rPr lang="ko-KR" altLang="ko-KR" dirty="0">
                <a:solidFill>
                  <a:schemeClr val="bg1"/>
                </a:solidFill>
                <a:latin typeface="경기천년제목 Medium" panose="02020603020101020101" pitchFamily="18" charset="-127"/>
                <a:ea typeface="경기천년제목 Medium" panose="02020603020101020101" pitchFamily="18" charset="-127"/>
              </a:rPr>
              <a:t> </a:t>
            </a:r>
            <a:r>
              <a:rPr lang="ko-KR" altLang="ko-KR" dirty="0" err="1">
                <a:solidFill>
                  <a:schemeClr val="bg1"/>
                </a:solidFill>
                <a:latin typeface="경기천년제목 Medium" panose="02020603020101020101" pitchFamily="18" charset="-127"/>
                <a:ea typeface="경기천년제목 Medium" panose="02020603020101020101" pitchFamily="18" charset="-127"/>
              </a:rPr>
              <a:t>ReLU</a:t>
            </a:r>
            <a:r>
              <a:rPr lang="ko-KR" altLang="ko-KR" dirty="0">
                <a:solidFill>
                  <a:schemeClr val="bg1"/>
                </a:solidFill>
                <a:latin typeface="경기천년제목 Medium" panose="02020603020101020101" pitchFamily="18" charset="-127"/>
                <a:ea typeface="경기천년제목 Medium" panose="02020603020101020101" pitchFamily="18" charset="-127"/>
              </a:rPr>
              <a:t> 활성화</a:t>
            </a:r>
            <a:endParaRPr lang="en-US"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pPr>
            <a:endParaRPr lang="en-US"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pPr>
            <a:r>
              <a:rPr lang="ko-KR" altLang="ko-KR" dirty="0">
                <a:solidFill>
                  <a:schemeClr val="bg1"/>
                </a:solidFill>
                <a:latin typeface="경기천년제목 Medium" panose="02020603020101020101" pitchFamily="18" charset="-127"/>
                <a:ea typeface="경기천년제목 Medium" panose="02020603020101020101" pitchFamily="18" charset="-127"/>
              </a:rPr>
              <a:t> </a:t>
            </a:r>
            <a:r>
              <a:rPr lang="en-US" altLang="ko-KR" dirty="0">
                <a:solidFill>
                  <a:schemeClr val="bg1"/>
                </a:solidFill>
                <a:latin typeface="경기천년제목 Medium" panose="02020603020101020101" pitchFamily="18" charset="-127"/>
                <a:ea typeface="경기천년제목 Medium" panose="02020603020101020101" pitchFamily="18" charset="-127"/>
              </a:rPr>
              <a:t>    * </a:t>
            </a:r>
            <a:r>
              <a:rPr lang="ko-KR" altLang="ko-KR" dirty="0">
                <a:solidFill>
                  <a:schemeClr val="bg1"/>
                </a:solidFill>
                <a:latin typeface="경기천년제목 Medium" panose="02020603020101020101" pitchFamily="18" charset="-127"/>
                <a:ea typeface="경기천년제목 Medium" panose="02020603020101020101" pitchFamily="18" charset="-127"/>
              </a:rPr>
              <a:t>최대 </a:t>
            </a:r>
            <a:r>
              <a:rPr lang="ko-KR" altLang="ko-KR" dirty="0" err="1">
                <a:solidFill>
                  <a:schemeClr val="bg1"/>
                </a:solidFill>
                <a:latin typeface="경기천년제목 Medium" panose="02020603020101020101" pitchFamily="18" charset="-127"/>
                <a:ea typeface="경기천년제목 Medium" panose="02020603020101020101" pitchFamily="18" charset="-127"/>
              </a:rPr>
              <a:t>풀링</a:t>
            </a:r>
            <a:r>
              <a:rPr lang="ko-KR" altLang="ko-KR" dirty="0">
                <a:solidFill>
                  <a:schemeClr val="bg1"/>
                </a:solidFill>
                <a:latin typeface="경기천년제목 Medium" panose="02020603020101020101" pitchFamily="18" charset="-127"/>
                <a:ea typeface="경기천년제목 Medium" panose="02020603020101020101" pitchFamily="18" charset="-127"/>
              </a:rPr>
              <a:t> </a:t>
            </a:r>
            <a:r>
              <a:rPr lang="en-US" altLang="ko-KR" dirty="0">
                <a:solidFill>
                  <a:schemeClr val="bg1"/>
                </a:solidFill>
                <a:latin typeface="경기천년제목 Medium" panose="02020603020101020101" pitchFamily="18" charset="-127"/>
                <a:ea typeface="경기천년제목 Medium" panose="02020603020101020101" pitchFamily="18" charset="-127"/>
              </a:rPr>
              <a:t>-&gt;</a:t>
            </a:r>
            <a:r>
              <a:rPr lang="ko-KR" altLang="ko-KR" dirty="0">
                <a:solidFill>
                  <a:schemeClr val="bg1"/>
                </a:solidFill>
                <a:latin typeface="경기천년제목 Medium" panose="02020603020101020101" pitchFamily="18" charset="-127"/>
                <a:ea typeface="경기천년제목 Medium" panose="02020603020101020101" pitchFamily="18" charset="-127"/>
              </a:rPr>
              <a:t> </a:t>
            </a:r>
            <a:r>
              <a:rPr lang="ko-KR" altLang="ko-KR" dirty="0" err="1">
                <a:solidFill>
                  <a:srgbClr val="FFC000"/>
                </a:solidFill>
                <a:latin typeface="경기천년제목 Medium" panose="02020603020101020101" pitchFamily="18" charset="-127"/>
                <a:ea typeface="경기천년제목 Medium" panose="02020603020101020101" pitchFamily="18" charset="-127"/>
              </a:rPr>
              <a:t>스트라이드</a:t>
            </a:r>
            <a:r>
              <a:rPr lang="ko-KR" altLang="ko-KR" dirty="0">
                <a:solidFill>
                  <a:srgbClr val="FFC000"/>
                </a:solidFill>
                <a:latin typeface="경기천년제목 Medium" panose="02020603020101020101" pitchFamily="18" charset="-127"/>
                <a:ea typeface="경기천년제목 Medium" panose="02020603020101020101" pitchFamily="18" charset="-127"/>
              </a:rPr>
              <a:t> </a:t>
            </a:r>
            <a:r>
              <a:rPr lang="ko-KR" altLang="ko-KR" dirty="0" err="1">
                <a:solidFill>
                  <a:srgbClr val="FFC000"/>
                </a:solidFill>
                <a:latin typeface="경기천년제목 Medium" panose="02020603020101020101" pitchFamily="18" charset="-127"/>
                <a:ea typeface="경기천년제목 Medium" panose="02020603020101020101" pitchFamily="18" charset="-127"/>
              </a:rPr>
              <a:t>합성곱</a:t>
            </a:r>
            <a:r>
              <a:rPr lang="ko-KR" altLang="ko-KR" dirty="0" err="1">
                <a:solidFill>
                  <a:schemeClr val="bg1"/>
                </a:solidFill>
                <a:latin typeface="경기천년제목 Medium" panose="02020603020101020101" pitchFamily="18" charset="-127"/>
                <a:ea typeface="경기천년제목 Medium" panose="02020603020101020101" pitchFamily="18" charset="-127"/>
              </a:rPr>
              <a:t>을</a:t>
            </a:r>
            <a:r>
              <a:rPr lang="ko-KR" altLang="ko-KR" dirty="0">
                <a:solidFill>
                  <a:schemeClr val="bg1"/>
                </a:solidFill>
                <a:latin typeface="경기천년제목 Medium" panose="02020603020101020101" pitchFamily="18" charset="-127"/>
                <a:ea typeface="경기천년제목 Medium" panose="02020603020101020101" pitchFamily="18" charset="-127"/>
              </a:rPr>
              <a:t> 사용해 다운샘플링을 하는 것이 좋습니다. </a:t>
            </a:r>
            <a:endParaRPr lang="en-US"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pPr>
            <a:r>
              <a:rPr lang="en-US" altLang="ko-KR" dirty="0">
                <a:solidFill>
                  <a:schemeClr val="bg1"/>
                </a:solidFill>
                <a:latin typeface="경기천년제목 Medium" panose="02020603020101020101" pitchFamily="18" charset="-127"/>
                <a:ea typeface="경기천년제목 Medium" panose="02020603020101020101" pitchFamily="18" charset="-127"/>
              </a:rPr>
              <a:t>     * </a:t>
            </a:r>
            <a:r>
              <a:rPr lang="ko-KR" altLang="ko-KR" dirty="0" err="1">
                <a:solidFill>
                  <a:schemeClr val="bg1"/>
                </a:solidFill>
                <a:latin typeface="경기천년제목 Medium" panose="02020603020101020101" pitchFamily="18" charset="-127"/>
                <a:ea typeface="경기천년제목 Medium" panose="02020603020101020101" pitchFamily="18" charset="-127"/>
              </a:rPr>
              <a:t>ReLU</a:t>
            </a:r>
            <a:r>
              <a:rPr lang="ko-KR" altLang="ko-KR" dirty="0">
                <a:solidFill>
                  <a:schemeClr val="bg1"/>
                </a:solidFill>
                <a:latin typeface="경기천년제목 Medium" panose="02020603020101020101" pitchFamily="18" charset="-127"/>
                <a:ea typeface="경기천년제목 Medium" panose="02020603020101020101" pitchFamily="18" charset="-127"/>
              </a:rPr>
              <a:t> 활성화 </a:t>
            </a:r>
            <a:r>
              <a:rPr lang="en-US" altLang="ko-KR" dirty="0">
                <a:solidFill>
                  <a:schemeClr val="bg1"/>
                </a:solidFill>
                <a:latin typeface="경기천년제목 Medium" panose="02020603020101020101" pitchFamily="18" charset="-127"/>
                <a:ea typeface="경기천년제목 Medium" panose="02020603020101020101" pitchFamily="18" charset="-127"/>
              </a:rPr>
              <a:t>-&gt;</a:t>
            </a:r>
            <a:r>
              <a:rPr lang="ko-KR" altLang="ko-KR" dirty="0">
                <a:solidFill>
                  <a:srgbClr val="FFFF00"/>
                </a:solidFill>
                <a:latin typeface="경기천년제목 Medium" panose="02020603020101020101" pitchFamily="18" charset="-127"/>
                <a:ea typeface="경기천년제목 Medium" panose="02020603020101020101" pitchFamily="18" charset="-127"/>
              </a:rPr>
              <a:t> </a:t>
            </a:r>
            <a:r>
              <a:rPr lang="ko-KR" altLang="ko-KR" dirty="0" err="1">
                <a:solidFill>
                  <a:srgbClr val="FFC000"/>
                </a:solidFill>
                <a:latin typeface="경기천년제목 Medium" panose="02020603020101020101" pitchFamily="18" charset="-127"/>
                <a:ea typeface="경기천년제목 Medium" panose="02020603020101020101" pitchFamily="18" charset="-127"/>
                <a:cs typeface="Courier New" panose="02070309020205020404" pitchFamily="49" charset="0"/>
              </a:rPr>
              <a:t>LeakyReLU</a:t>
            </a:r>
            <a:r>
              <a:rPr lang="ko-KR" altLang="ko-KR" dirty="0">
                <a:solidFill>
                  <a:srgbClr val="FFFF00"/>
                </a:solidFill>
                <a:latin typeface="경기천년제목 Medium" panose="02020603020101020101" pitchFamily="18" charset="-127"/>
                <a:ea typeface="경기천년제목 Medium" panose="02020603020101020101" pitchFamily="18" charset="-127"/>
              </a:rPr>
              <a:t> </a:t>
            </a:r>
            <a:r>
              <a:rPr lang="ko-KR" altLang="ko-KR" dirty="0">
                <a:solidFill>
                  <a:schemeClr val="bg1"/>
                </a:solidFill>
                <a:latin typeface="경기천년제목 Medium" panose="02020603020101020101" pitchFamily="18" charset="-127"/>
                <a:ea typeface="경기천년제목 Medium" panose="02020603020101020101" pitchFamily="18" charset="-127"/>
              </a:rPr>
              <a:t>층을 사용하세요. 음수의 활성화 값을 조금 허용하기 때문에 희소가 조금 완화됩니다.</a:t>
            </a:r>
            <a:endParaRPr lang="en-US"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pPr>
            <a:endParaRPr lang="ko-KR"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pPr>
            <a:r>
              <a:rPr lang="ko-KR" altLang="en-US"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 </a:t>
            </a:r>
            <a:r>
              <a:rPr lang="ko-KR" altLang="ko-KR" dirty="0" err="1">
                <a:solidFill>
                  <a:schemeClr val="bg1"/>
                </a:solidFill>
                <a:latin typeface="경기천년제목 Medium" panose="02020603020101020101" pitchFamily="18" charset="-127"/>
                <a:ea typeface="경기천년제목 Medium" panose="02020603020101020101" pitchFamily="18" charset="-127"/>
              </a:rPr>
              <a:t>생성자에서</a:t>
            </a:r>
            <a:r>
              <a:rPr lang="ko-KR" altLang="ko-KR" dirty="0">
                <a:solidFill>
                  <a:schemeClr val="bg1"/>
                </a:solidFill>
                <a:latin typeface="경기천년제목 Medium" panose="02020603020101020101" pitchFamily="18" charset="-127"/>
                <a:ea typeface="경기천년제목 Medium" panose="02020603020101020101" pitchFamily="18" charset="-127"/>
              </a:rPr>
              <a:t> 픽셀 공간을 균일하게 다루지 못해 생성된 이미지에서 </a:t>
            </a:r>
            <a:r>
              <a:rPr lang="ko-KR" altLang="ko-KR" dirty="0" err="1">
                <a:solidFill>
                  <a:schemeClr val="bg1"/>
                </a:solidFill>
                <a:latin typeface="경기천년제목 Medium" panose="02020603020101020101" pitchFamily="18" charset="-127"/>
                <a:ea typeface="경기천년제목 Medium" panose="02020603020101020101" pitchFamily="18" charset="-127"/>
              </a:rPr>
              <a:t>체스판</a:t>
            </a:r>
            <a:r>
              <a:rPr lang="ko-KR" altLang="ko-KR" dirty="0">
                <a:solidFill>
                  <a:schemeClr val="bg1"/>
                </a:solidFill>
                <a:latin typeface="경기천년제목 Medium" panose="02020603020101020101" pitchFamily="18" charset="-127"/>
                <a:ea typeface="경기천년제목 Medium" panose="02020603020101020101" pitchFamily="18" charset="-127"/>
              </a:rPr>
              <a:t> 모양이 종종 나타납니다</a:t>
            </a:r>
            <a:r>
              <a:rPr lang="en-US" altLang="ko-KR" dirty="0">
                <a:solidFill>
                  <a:schemeClr val="bg1"/>
                </a:solidFill>
                <a:latin typeface="경기천년제목 Medium" panose="02020603020101020101" pitchFamily="18" charset="-127"/>
                <a:ea typeface="경기천년제목 Medium" panose="02020603020101020101" pitchFamily="18" charset="-127"/>
              </a:rPr>
              <a:t>.</a:t>
            </a:r>
          </a:p>
          <a:p>
            <a:pPr lvl="0" eaLnBrk="0" fontAlgn="base" hangingPunct="0">
              <a:spcBef>
                <a:spcPct val="0"/>
              </a:spcBef>
              <a:spcAft>
                <a:spcPct val="0"/>
              </a:spcAft>
              <a:buClrTx/>
            </a:pPr>
            <a:endParaRPr lang="en-US"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pPr>
            <a:r>
              <a:rPr lang="en-US" altLang="ko-KR" dirty="0">
                <a:solidFill>
                  <a:schemeClr val="bg1"/>
                </a:solidFill>
                <a:latin typeface="경기천년제목 Medium" panose="02020603020101020101" pitchFamily="18" charset="-127"/>
                <a:ea typeface="경기천년제목 Medium" panose="02020603020101020101" pitchFamily="18" charset="-127"/>
              </a:rPr>
              <a:t>    -&gt;</a:t>
            </a:r>
            <a:r>
              <a:rPr lang="ko-KR" altLang="ko-KR" dirty="0" err="1">
                <a:solidFill>
                  <a:schemeClr val="bg1"/>
                </a:solidFill>
                <a:latin typeface="경기천년제목 Medium" panose="02020603020101020101" pitchFamily="18" charset="-127"/>
                <a:ea typeface="경기천년제목 Medium" panose="02020603020101020101" pitchFamily="18" charset="-127"/>
              </a:rPr>
              <a:t>생성자와</a:t>
            </a:r>
            <a:r>
              <a:rPr lang="ko-KR" altLang="ko-KR" dirty="0">
                <a:solidFill>
                  <a:schemeClr val="bg1"/>
                </a:solidFill>
                <a:latin typeface="경기천년제목 Medium" panose="02020603020101020101" pitchFamily="18" charset="-127"/>
                <a:ea typeface="경기천년제목 Medium" panose="02020603020101020101" pitchFamily="18" charset="-127"/>
              </a:rPr>
              <a:t> </a:t>
            </a:r>
            <a:r>
              <a:rPr lang="ko-KR" altLang="ko-KR" dirty="0" err="1">
                <a:solidFill>
                  <a:schemeClr val="bg1"/>
                </a:solidFill>
                <a:latin typeface="경기천년제목 Medium" panose="02020603020101020101" pitchFamily="18" charset="-127"/>
                <a:ea typeface="경기천년제목 Medium" panose="02020603020101020101" pitchFamily="18" charset="-127"/>
              </a:rPr>
              <a:t>판별자에서</a:t>
            </a:r>
            <a:r>
              <a:rPr lang="ko-KR" altLang="ko-KR" dirty="0">
                <a:solidFill>
                  <a:schemeClr val="bg1"/>
                </a:solidFill>
                <a:latin typeface="경기천년제목 Medium" panose="02020603020101020101" pitchFamily="18" charset="-127"/>
                <a:ea typeface="경기천년제목 Medium" panose="02020603020101020101" pitchFamily="18" charset="-127"/>
              </a:rPr>
              <a:t> </a:t>
            </a:r>
            <a:r>
              <a:rPr lang="ko-KR" altLang="ko-KR" dirty="0" err="1">
                <a:solidFill>
                  <a:schemeClr val="bg1"/>
                </a:solidFill>
                <a:latin typeface="경기천년제목 Medium" panose="02020603020101020101" pitchFamily="18" charset="-127"/>
                <a:ea typeface="경기천년제목 Medium" panose="02020603020101020101" pitchFamily="18" charset="-127"/>
              </a:rPr>
              <a:t>스트라이드</a:t>
            </a:r>
            <a:r>
              <a:rPr lang="ko-KR" altLang="ko-KR" dirty="0">
                <a:solidFill>
                  <a:schemeClr val="bg1"/>
                </a:solidFill>
                <a:latin typeface="경기천년제목 Medium" panose="02020603020101020101" pitchFamily="18" charset="-127"/>
                <a:ea typeface="경기천년제목 Medium" panose="02020603020101020101" pitchFamily="18" charset="-127"/>
              </a:rPr>
              <a:t> </a:t>
            </a:r>
            <a:r>
              <a:rPr lang="ko-KR" altLang="ko-KR"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Conv2DTranpose</a:t>
            </a:r>
            <a:r>
              <a:rPr lang="ko-KR" altLang="ko-KR" dirty="0">
                <a:solidFill>
                  <a:schemeClr val="bg1"/>
                </a:solidFill>
                <a:latin typeface="경기천년제목 Medium" panose="02020603020101020101" pitchFamily="18" charset="-127"/>
                <a:ea typeface="경기천년제목 Medium" panose="02020603020101020101" pitchFamily="18" charset="-127"/>
              </a:rPr>
              <a:t>나 </a:t>
            </a:r>
            <a:r>
              <a:rPr lang="ko-KR" altLang="ko-KR"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Conv2D</a:t>
            </a:r>
            <a:r>
              <a:rPr lang="ko-KR" altLang="ko-KR" dirty="0">
                <a:solidFill>
                  <a:schemeClr val="bg1"/>
                </a:solidFill>
                <a:latin typeface="경기천년제목 Medium" panose="02020603020101020101" pitchFamily="18" charset="-127"/>
                <a:ea typeface="경기천년제목 Medium" panose="02020603020101020101" pitchFamily="18" charset="-127"/>
              </a:rPr>
              <a:t>를 사용할 때 </a:t>
            </a:r>
            <a:endParaRPr lang="en-US" altLang="ko-KR" dirty="0">
              <a:solidFill>
                <a:schemeClr val="bg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pPr>
            <a:r>
              <a:rPr lang="en-US" altLang="ko-KR" dirty="0">
                <a:solidFill>
                  <a:srgbClr val="FFFF00"/>
                </a:solidFill>
                <a:latin typeface="경기천년제목 Medium" panose="02020603020101020101" pitchFamily="18" charset="-127"/>
                <a:ea typeface="경기천년제목 Medium" panose="02020603020101020101" pitchFamily="18" charset="-127"/>
              </a:rPr>
              <a:t>                       </a:t>
            </a:r>
            <a:r>
              <a:rPr lang="ko-KR" altLang="ko-KR" dirty="0" err="1">
                <a:solidFill>
                  <a:srgbClr val="FFC000"/>
                </a:solidFill>
                <a:latin typeface="경기천년제목 Medium" panose="02020603020101020101" pitchFamily="18" charset="-127"/>
                <a:ea typeface="경기천년제목 Medium" panose="02020603020101020101" pitchFamily="18" charset="-127"/>
              </a:rPr>
              <a:t>스트라이드</a:t>
            </a:r>
            <a:r>
              <a:rPr lang="ko-KR" altLang="ko-KR" dirty="0">
                <a:solidFill>
                  <a:srgbClr val="FFC000"/>
                </a:solidFill>
                <a:latin typeface="경기천년제목 Medium" panose="02020603020101020101" pitchFamily="18" charset="-127"/>
                <a:ea typeface="경기천년제목 Medium" panose="02020603020101020101" pitchFamily="18" charset="-127"/>
              </a:rPr>
              <a:t> 크기로 나누어질 수 있는 커널 크기를 사용합니다</a:t>
            </a:r>
            <a:r>
              <a:rPr lang="ko-KR" altLang="ko-KR" dirty="0">
                <a:solidFill>
                  <a:schemeClr val="bg1"/>
                </a:solidFill>
                <a:latin typeface="경기천년제목 Medium" panose="02020603020101020101" pitchFamily="18" charset="-127"/>
                <a:ea typeface="경기천년제목 Medium" panose="02020603020101020101" pitchFamily="18" charset="-127"/>
              </a:rPr>
              <a:t>.</a:t>
            </a:r>
          </a:p>
          <a:p>
            <a:endParaRPr lang="ko-KR" altLang="en-US" dirty="0"/>
          </a:p>
        </p:txBody>
      </p:sp>
    </p:spTree>
    <p:extLst>
      <p:ext uri="{BB962C8B-B14F-4D97-AF65-F5344CB8AC3E}">
        <p14:creationId xmlns:p14="http://schemas.microsoft.com/office/powerpoint/2010/main" val="1436080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stretch>
            <a:fillRect/>
          </a:stretch>
        </p:blipFill>
        <p:spPr>
          <a:xfrm>
            <a:off x="733570" y="285768"/>
            <a:ext cx="7197436" cy="4479692"/>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5160818" y="535006"/>
            <a:ext cx="2611582" cy="1600438"/>
          </a:xfrm>
          <a:prstGeom prst="rect">
            <a:avLst/>
          </a:prstGeom>
          <a:noFill/>
        </p:spPr>
        <p:txBody>
          <a:bodyPr wrap="square" rtlCol="0">
            <a:spAutoFit/>
          </a:bodyPr>
          <a:lstStyle/>
          <a:p>
            <a:r>
              <a:rPr lang="en-US" altLang="ko-KR" dirty="0">
                <a:latin typeface="경기천년제목 Medium" panose="02020603020101020101" pitchFamily="18" charset="-127"/>
                <a:ea typeface="경기천년제목 Medium" panose="02020603020101020101" pitchFamily="18" charset="-127"/>
              </a:rPr>
              <a:t>&lt;</a:t>
            </a:r>
            <a:r>
              <a:rPr lang="ko-KR" altLang="en-US" dirty="0" err="1">
                <a:latin typeface="경기천년제목 Medium" panose="02020603020101020101" pitchFamily="18" charset="-127"/>
                <a:ea typeface="경기천년제목 Medium" panose="02020603020101020101" pitchFamily="18" charset="-127"/>
              </a:rPr>
              <a:t>생성자</a:t>
            </a:r>
            <a:r>
              <a:rPr lang="en-US" altLang="ko-KR" dirty="0">
                <a:latin typeface="경기천년제목 Medium" panose="02020603020101020101" pitchFamily="18" charset="-127"/>
                <a:ea typeface="경기천년제목 Medium" panose="02020603020101020101" pitchFamily="18" charset="-127"/>
              </a:rPr>
              <a:t>&gt;</a:t>
            </a:r>
          </a:p>
          <a:p>
            <a:r>
              <a:rPr lang="ko-KR" altLang="en-US" dirty="0">
                <a:latin typeface="경기천년제목 Medium" panose="02020603020101020101" pitchFamily="18" charset="-127"/>
                <a:ea typeface="경기천년제목 Medium" panose="02020603020101020101" pitchFamily="18" charset="-127"/>
              </a:rPr>
              <a:t>벡터를 후보 이미지로 변환하는 </a:t>
            </a:r>
            <a:r>
              <a:rPr lang="ko-KR" altLang="en-US" dirty="0" err="1">
                <a:latin typeface="경기천년제목 Medium" panose="02020603020101020101" pitchFamily="18" charset="-127"/>
                <a:ea typeface="경기천년제목 Medium" panose="02020603020101020101" pitchFamily="18" charset="-127"/>
              </a:rPr>
              <a:t>생성자</a:t>
            </a:r>
            <a:r>
              <a:rPr lang="ko-KR" altLang="en-US" dirty="0">
                <a:latin typeface="경기천년제목 Medium" panose="02020603020101020101" pitchFamily="18" charset="-127"/>
                <a:ea typeface="경기천년제목 Medium" panose="02020603020101020101" pitchFamily="18" charset="-127"/>
              </a:rPr>
              <a:t> 모델</a:t>
            </a:r>
            <a:endParaRPr lang="en-US" altLang="ko-KR" dirty="0">
              <a:latin typeface="경기천년제목 Medium" panose="02020603020101020101" pitchFamily="18" charset="-127"/>
              <a:ea typeface="경기천년제목 Medium" panose="02020603020101020101" pitchFamily="18" charset="-127"/>
            </a:endParaRPr>
          </a:p>
          <a:p>
            <a:endParaRPr lang="en-US" altLang="ko-KR" dirty="0">
              <a:latin typeface="경기천년제목 Medium" panose="02020603020101020101" pitchFamily="18" charset="-127"/>
              <a:ea typeface="경기천년제목 Medium" panose="02020603020101020101" pitchFamily="18" charset="-127"/>
            </a:endParaRPr>
          </a:p>
          <a:p>
            <a:r>
              <a:rPr lang="en-US" altLang="ko-KR" dirty="0">
                <a:latin typeface="경기천년제목 Medium" panose="02020603020101020101" pitchFamily="18" charset="-127"/>
                <a:ea typeface="경기천년제목 Medium" panose="02020603020101020101" pitchFamily="18" charset="-127"/>
              </a:rPr>
              <a:t>*</a:t>
            </a:r>
            <a:r>
              <a:rPr lang="ko-KR" altLang="en-US" dirty="0">
                <a:latin typeface="경기천년제목 Medium" panose="02020603020101020101" pitchFamily="18" charset="-127"/>
                <a:ea typeface="경기천년제목 Medium" panose="02020603020101020101" pitchFamily="18" charset="-127"/>
              </a:rPr>
              <a:t>생성자가 노이즈 같은 이미지를 생성 시 멈추는 경우 </a:t>
            </a:r>
            <a:r>
              <a:rPr lang="en-US" altLang="ko-KR" dirty="0">
                <a:latin typeface="경기천년제목 Medium" panose="02020603020101020101" pitchFamily="18" charset="-127"/>
                <a:ea typeface="경기천년제목 Medium" panose="02020603020101020101" pitchFamily="18" charset="-127"/>
              </a:rPr>
              <a:t>-&gt; </a:t>
            </a:r>
            <a:r>
              <a:rPr lang="ko-KR" altLang="en-US" dirty="0" err="1">
                <a:latin typeface="경기천년제목 Medium" panose="02020603020101020101" pitchFamily="18" charset="-127"/>
                <a:ea typeface="경기천년제목 Medium" panose="02020603020101020101" pitchFamily="18" charset="-127"/>
              </a:rPr>
              <a:t>판별자</a:t>
            </a:r>
            <a:r>
              <a:rPr lang="en-US" altLang="ko-KR" dirty="0">
                <a:latin typeface="경기천년제목 Medium" panose="02020603020101020101" pitchFamily="18" charset="-127"/>
                <a:ea typeface="경기천년제목 Medium" panose="02020603020101020101" pitchFamily="18" charset="-127"/>
              </a:rPr>
              <a:t>, </a:t>
            </a:r>
            <a:r>
              <a:rPr lang="ko-KR" altLang="en-US" dirty="0" err="1">
                <a:latin typeface="경기천년제목 Medium" panose="02020603020101020101" pitchFamily="18" charset="-127"/>
                <a:ea typeface="경기천년제목 Medium" panose="02020603020101020101" pitchFamily="18" charset="-127"/>
              </a:rPr>
              <a:t>생성자</a:t>
            </a:r>
            <a:r>
              <a:rPr lang="ko-KR" altLang="en-US" dirty="0">
                <a:latin typeface="경기천년제목 Medium" panose="02020603020101020101" pitchFamily="18" charset="-127"/>
                <a:ea typeface="경기천년제목 Medium" panose="02020603020101020101" pitchFamily="18" charset="-127"/>
              </a:rPr>
              <a:t> 양쪽에 모두 </a:t>
            </a:r>
            <a:r>
              <a:rPr lang="ko-KR" altLang="en-US" dirty="0" err="1">
                <a:latin typeface="경기천년제목 Medium" panose="02020603020101020101" pitchFamily="18" charset="-127"/>
                <a:ea typeface="경기천년제목 Medium" panose="02020603020101020101" pitchFamily="18" charset="-127"/>
              </a:rPr>
              <a:t>드롭아웃</a:t>
            </a:r>
            <a:r>
              <a:rPr lang="ko-KR" altLang="en-US" dirty="0">
                <a:latin typeface="경기천년제목 Medium" panose="02020603020101020101" pitchFamily="18" charset="-127"/>
                <a:ea typeface="경기천년제목 Medium" panose="02020603020101020101" pitchFamily="18" charset="-127"/>
              </a:rPr>
              <a:t> 사용</a:t>
            </a:r>
          </a:p>
        </p:txBody>
      </p:sp>
      <p:sp>
        <p:nvSpPr>
          <p:cNvPr id="7" name="TextBox 6"/>
          <p:cNvSpPr txBox="1"/>
          <p:nvPr/>
        </p:nvSpPr>
        <p:spPr>
          <a:xfrm>
            <a:off x="2284058" y="1144786"/>
            <a:ext cx="2743201" cy="553998"/>
          </a:xfrm>
          <a:prstGeom prst="rect">
            <a:avLst/>
          </a:prstGeom>
          <a:noFill/>
        </p:spPr>
        <p:txBody>
          <a:bodyPr wrap="square" rtlCol="0">
            <a:spAutoFit/>
          </a:bodyPr>
          <a:lstStyle/>
          <a:p>
            <a:r>
              <a:rPr lang="en-US" altLang="ko-KR" sz="1000" dirty="0">
                <a:solidFill>
                  <a:srgbClr val="00B050"/>
                </a:solidFill>
                <a:latin typeface="경기천년제목 Medium" panose="02020603020101020101" pitchFamily="18" charset="-127"/>
                <a:ea typeface="경기천년제목 Medium" panose="02020603020101020101" pitchFamily="18" charset="-127"/>
              </a:rPr>
              <a:t>&lt;</a:t>
            </a:r>
            <a:r>
              <a:rPr lang="ko-KR" altLang="en-US" sz="1000" dirty="0">
                <a:solidFill>
                  <a:srgbClr val="00B050"/>
                </a:solidFill>
                <a:latin typeface="경기천년제목 Medium" panose="02020603020101020101" pitchFamily="18" charset="-127"/>
                <a:ea typeface="경기천년제목 Medium" panose="02020603020101020101" pitchFamily="18" charset="-127"/>
              </a:rPr>
              <a:t>구현 방법</a:t>
            </a:r>
            <a:r>
              <a:rPr lang="en-US" altLang="ko-KR" sz="1000" dirty="0">
                <a:solidFill>
                  <a:srgbClr val="00B050"/>
                </a:solidFill>
                <a:latin typeface="경기천년제목 Medium" panose="02020603020101020101" pitchFamily="18" charset="-127"/>
                <a:ea typeface="경기천년제목 Medium" panose="02020603020101020101" pitchFamily="18" charset="-127"/>
              </a:rPr>
              <a:t>1&gt;</a:t>
            </a:r>
          </a:p>
          <a:p>
            <a:r>
              <a:rPr lang="ko-KR" altLang="ko-KR" sz="1000" dirty="0">
                <a:solidFill>
                  <a:srgbClr val="00B050"/>
                </a:solidFill>
                <a:latin typeface="경기천년제목 Medium" panose="02020603020101020101" pitchFamily="18" charset="-127"/>
                <a:ea typeface="경기천년제목 Medium" panose="02020603020101020101" pitchFamily="18" charset="-127"/>
              </a:rPr>
              <a:t>네트워크</a:t>
            </a:r>
            <a:r>
              <a:rPr lang="en-US" altLang="ko-KR" sz="1000" dirty="0">
                <a:solidFill>
                  <a:srgbClr val="00B050"/>
                </a:solidFill>
                <a:latin typeface="경기천년제목 Medium" panose="02020603020101020101" pitchFamily="18" charset="-127"/>
                <a:ea typeface="경기천년제목 Medium" panose="02020603020101020101" pitchFamily="18" charset="-127"/>
              </a:rPr>
              <a:t>:</a:t>
            </a:r>
            <a:r>
              <a:rPr lang="ko-KR" altLang="ko-KR" sz="1000" dirty="0">
                <a:solidFill>
                  <a:srgbClr val="00B050"/>
                </a:solidFill>
                <a:latin typeface="경기천년제목 Medium" panose="02020603020101020101" pitchFamily="18" charset="-127"/>
                <a:ea typeface="경기천년제목 Medium" panose="02020603020101020101" pitchFamily="18" charset="-127"/>
              </a:rPr>
              <a:t> </a:t>
            </a:r>
            <a:r>
              <a:rPr lang="ko-KR" altLang="ko-KR" sz="1000" dirty="0">
                <a:solidFill>
                  <a:srgbClr val="00B050"/>
                </a:solidFill>
                <a:latin typeface="경기천년제목 Medium" panose="02020603020101020101" pitchFamily="18" charset="-127"/>
                <a:ea typeface="경기천년제목 Medium" panose="02020603020101020101" pitchFamily="18" charset="-127"/>
                <a:cs typeface="Courier New" panose="02070309020205020404" pitchFamily="49" charset="0"/>
              </a:rPr>
              <a:t>(</a:t>
            </a:r>
            <a:r>
              <a:rPr lang="ko-KR" altLang="ko-KR" sz="1000" dirty="0" err="1">
                <a:solidFill>
                  <a:srgbClr val="00B050"/>
                </a:solidFill>
                <a:latin typeface="경기천년제목 Medium" panose="02020603020101020101" pitchFamily="18" charset="-127"/>
                <a:ea typeface="경기천년제목 Medium" panose="02020603020101020101" pitchFamily="18" charset="-127"/>
                <a:cs typeface="Courier New" panose="02070309020205020404" pitchFamily="49" charset="0"/>
              </a:rPr>
              <a:t>latent_dim</a:t>
            </a:r>
            <a:r>
              <a:rPr lang="ko-KR" altLang="ko-KR" sz="1000" dirty="0">
                <a:solidFill>
                  <a:srgbClr val="00B050"/>
                </a:solidFill>
                <a:latin typeface="경기천년제목 Medium" panose="02020603020101020101" pitchFamily="18" charset="-127"/>
                <a:ea typeface="경기천년제목 Medium" panose="02020603020101020101" pitchFamily="18" charset="-127"/>
                <a:cs typeface="Courier New" panose="02070309020205020404" pitchFamily="49" charset="0"/>
              </a:rPr>
              <a:t>,)</a:t>
            </a:r>
            <a:endParaRPr lang="en-US" altLang="ko-KR" sz="1000" dirty="0">
              <a:solidFill>
                <a:srgbClr val="00B050"/>
              </a:solidFill>
              <a:latin typeface="경기천년제목 Medium" panose="02020603020101020101" pitchFamily="18" charset="-127"/>
              <a:ea typeface="경기천년제목 Medium" panose="02020603020101020101" pitchFamily="18" charset="-127"/>
              <a:cs typeface="Courier New" panose="02070309020205020404" pitchFamily="49" charset="0"/>
            </a:endParaRPr>
          </a:p>
          <a:p>
            <a:r>
              <a:rPr lang="ko-KR" altLang="ko-KR" sz="1000" dirty="0">
                <a:solidFill>
                  <a:srgbClr val="00B050"/>
                </a:solidFill>
                <a:latin typeface="경기천년제목 Medium" panose="02020603020101020101" pitchFamily="18" charset="-127"/>
                <a:ea typeface="경기천년제목 Medium" panose="02020603020101020101" pitchFamily="18" charset="-127"/>
                <a:cs typeface="Courier New" panose="02070309020205020404" pitchFamily="49" charset="0"/>
              </a:rPr>
              <a:t>(32, 32, 3)</a:t>
            </a:r>
            <a:r>
              <a:rPr lang="ko-KR" altLang="ko-KR" sz="1000" dirty="0">
                <a:solidFill>
                  <a:srgbClr val="00B050"/>
                </a:solidFill>
                <a:latin typeface="경기천년제목 Medium" panose="02020603020101020101" pitchFamily="18" charset="-127"/>
                <a:ea typeface="경기천년제목 Medium" panose="02020603020101020101" pitchFamily="18" charset="-127"/>
              </a:rPr>
              <a:t> 크기의 이미지로 매핑</a:t>
            </a:r>
            <a:endParaRPr lang="ko-KR" altLang="en-US" sz="1000" dirty="0">
              <a:solidFill>
                <a:srgbClr val="00B050"/>
              </a:solidFill>
            </a:endParaRPr>
          </a:p>
        </p:txBody>
      </p:sp>
      <p:sp>
        <p:nvSpPr>
          <p:cNvPr id="10" name="직사각형 9"/>
          <p:cNvSpPr/>
          <p:nvPr/>
        </p:nvSpPr>
        <p:spPr>
          <a:xfrm>
            <a:off x="3408276" y="1583611"/>
            <a:ext cx="362600" cy="307777"/>
          </a:xfrm>
          <a:prstGeom prst="rect">
            <a:avLst/>
          </a:prstGeom>
        </p:spPr>
        <p:txBody>
          <a:bodyPr wrap="none">
            <a:spAutoFit/>
          </a:bodyPr>
          <a:lstStyle/>
          <a:p>
            <a:r>
              <a:rPr lang="ko-KR" altLang="en-US" dirty="0">
                <a:solidFill>
                  <a:srgbClr val="00B050"/>
                </a:solidFill>
                <a:latin typeface="경기천년제목 Medium" panose="02020603020101020101" pitchFamily="18" charset="-127"/>
                <a:ea typeface="경기천년제목 Medium" panose="02020603020101020101" pitchFamily="18" charset="-127"/>
              </a:rPr>
              <a:t>┙</a:t>
            </a:r>
            <a:endParaRPr lang="ko-KR" altLang="en-US" dirty="0">
              <a:solidFill>
                <a:srgbClr val="00B050"/>
              </a:solidFill>
            </a:endParaRPr>
          </a:p>
        </p:txBody>
      </p:sp>
      <p:cxnSp>
        <p:nvCxnSpPr>
          <p:cNvPr id="12" name="직선 연결선 11"/>
          <p:cNvCxnSpPr/>
          <p:nvPr/>
        </p:nvCxnSpPr>
        <p:spPr>
          <a:xfrm>
            <a:off x="792956" y="1813957"/>
            <a:ext cx="26153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flipV="1">
            <a:off x="792956" y="2278856"/>
            <a:ext cx="1425019" cy="18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765990" y="2107982"/>
            <a:ext cx="5165016" cy="553998"/>
          </a:xfrm>
          <a:prstGeom prst="rect">
            <a:avLst/>
          </a:prstGeom>
          <a:noFill/>
        </p:spPr>
        <p:txBody>
          <a:bodyPr wrap="square" rtlCol="0">
            <a:spAutoFit/>
          </a:bodyPr>
          <a:lstStyle/>
          <a:p>
            <a:r>
              <a:rPr lang="en-US" altLang="ko-KR" sz="1000" dirty="0">
                <a:solidFill>
                  <a:srgbClr val="00B050"/>
                </a:solidFill>
                <a:latin typeface="경기천년제목 Medium" panose="02020603020101020101" pitchFamily="18" charset="-127"/>
                <a:ea typeface="경기천년제목 Medium" panose="02020603020101020101" pitchFamily="18" charset="-127"/>
              </a:rPr>
              <a:t>&lt;</a:t>
            </a:r>
            <a:r>
              <a:rPr lang="ko-KR" altLang="en-US" sz="1000" dirty="0">
                <a:solidFill>
                  <a:srgbClr val="00B050"/>
                </a:solidFill>
                <a:latin typeface="경기천년제목 Medium" panose="02020603020101020101" pitchFamily="18" charset="-127"/>
                <a:ea typeface="경기천년제목 Medium" panose="02020603020101020101" pitchFamily="18" charset="-127"/>
              </a:rPr>
              <a:t>훈련 방법</a:t>
            </a:r>
            <a:r>
              <a:rPr lang="en-US" altLang="ko-KR" sz="1000" dirty="0">
                <a:solidFill>
                  <a:srgbClr val="00B050"/>
                </a:solidFill>
                <a:latin typeface="경기천년제목 Medium" panose="02020603020101020101" pitchFamily="18" charset="-127"/>
                <a:ea typeface="경기천년제목 Medium" panose="02020603020101020101" pitchFamily="18" charset="-127"/>
              </a:rPr>
              <a:t>4&gt;</a:t>
            </a:r>
          </a:p>
          <a:p>
            <a:r>
              <a:rPr lang="ko-KR" altLang="ko-KR" sz="1000" dirty="0">
                <a:solidFill>
                  <a:srgbClr val="00B050"/>
                </a:solidFill>
                <a:latin typeface="경기천년제목 Medium" panose="02020603020101020101" pitchFamily="18" charset="-127"/>
                <a:ea typeface="경기천년제목 Medium" panose="02020603020101020101" pitchFamily="18" charset="-127"/>
              </a:rPr>
              <a:t>음수의 활성화 값을 조금 허</a:t>
            </a:r>
            <a:r>
              <a:rPr lang="ko-KR" altLang="en-US" sz="1000" dirty="0">
                <a:solidFill>
                  <a:srgbClr val="00B050"/>
                </a:solidFill>
                <a:latin typeface="경기천년제목 Medium" panose="02020603020101020101" pitchFamily="18" charset="-127"/>
                <a:ea typeface="경기천년제목 Medium" panose="02020603020101020101" pitchFamily="18" charset="-127"/>
              </a:rPr>
              <a:t>용 </a:t>
            </a:r>
            <a:r>
              <a:rPr lang="en-US" altLang="ko-KR" sz="1000" dirty="0">
                <a:solidFill>
                  <a:srgbClr val="00B050"/>
                </a:solidFill>
                <a:latin typeface="경기천년제목 Medium" panose="02020603020101020101" pitchFamily="18" charset="-127"/>
                <a:ea typeface="경기천년제목 Medium" panose="02020603020101020101" pitchFamily="18" charset="-127"/>
              </a:rPr>
              <a:t>-&gt;</a:t>
            </a:r>
            <a:r>
              <a:rPr lang="ko-KR" altLang="ko-KR" sz="1000" dirty="0">
                <a:solidFill>
                  <a:srgbClr val="00B050"/>
                </a:solidFill>
                <a:latin typeface="경기천년제목 Medium" panose="02020603020101020101" pitchFamily="18" charset="-127"/>
                <a:ea typeface="경기천년제목 Medium" panose="02020603020101020101" pitchFamily="18" charset="-127"/>
              </a:rPr>
              <a:t> 희소가 조금 완화</a:t>
            </a:r>
            <a:endParaRPr lang="en-US" altLang="ko-KR" sz="1000" dirty="0">
              <a:solidFill>
                <a:srgbClr val="00B050"/>
              </a:solidFill>
              <a:latin typeface="경기천년제목 Medium" panose="02020603020101020101" pitchFamily="18" charset="-127"/>
              <a:ea typeface="경기천년제목 Medium" panose="02020603020101020101" pitchFamily="18" charset="-127"/>
            </a:endParaRPr>
          </a:p>
          <a:p>
            <a:r>
              <a:rPr lang="ko-KR" altLang="en-US" sz="1000" dirty="0">
                <a:solidFill>
                  <a:srgbClr val="00B050"/>
                </a:solidFill>
                <a:latin typeface="경기천년제목 Medium" panose="02020603020101020101" pitchFamily="18" charset="-127"/>
                <a:ea typeface="경기천년제목 Medium" panose="02020603020101020101" pitchFamily="18" charset="-127"/>
              </a:rPr>
              <a:t> 뉴런의 출력 값이 </a:t>
            </a:r>
            <a:r>
              <a:rPr lang="en-US" altLang="ko-KR" sz="1000" dirty="0">
                <a:solidFill>
                  <a:srgbClr val="00B050"/>
                </a:solidFill>
                <a:latin typeface="경기천년제목 Medium" panose="02020603020101020101" pitchFamily="18" charset="-127"/>
                <a:ea typeface="경기천년제목 Medium" panose="02020603020101020101" pitchFamily="18" charset="-127"/>
              </a:rPr>
              <a:t>0</a:t>
            </a:r>
            <a:r>
              <a:rPr lang="ko-KR" altLang="en-US" sz="1000" dirty="0">
                <a:solidFill>
                  <a:srgbClr val="00B050"/>
                </a:solidFill>
                <a:latin typeface="경기천년제목 Medium" panose="02020603020101020101" pitchFamily="18" charset="-127"/>
                <a:ea typeface="경기천년제목 Medium" panose="02020603020101020101" pitchFamily="18" charset="-127"/>
              </a:rPr>
              <a:t>보다 높으면 그대로</a:t>
            </a:r>
            <a:r>
              <a:rPr lang="en-US" altLang="ko-KR" sz="1000" dirty="0">
                <a:solidFill>
                  <a:srgbClr val="00B050"/>
                </a:solidFill>
                <a:latin typeface="경기천년제목 Medium" panose="02020603020101020101" pitchFamily="18" charset="-127"/>
                <a:ea typeface="경기천년제목 Medium" panose="02020603020101020101" pitchFamily="18" charset="-127"/>
              </a:rPr>
              <a:t>, 0</a:t>
            </a:r>
            <a:r>
              <a:rPr lang="ko-KR" altLang="en-US" sz="1000" dirty="0">
                <a:solidFill>
                  <a:srgbClr val="00B050"/>
                </a:solidFill>
                <a:latin typeface="경기천년제목 Medium" panose="02020603020101020101" pitchFamily="18" charset="-127"/>
                <a:ea typeface="경기천년제목 Medium" panose="02020603020101020101" pitchFamily="18" charset="-127"/>
              </a:rPr>
              <a:t>보다 낮으면 정해진 작은 숫자를 곱하는 함수</a:t>
            </a:r>
          </a:p>
        </p:txBody>
      </p:sp>
      <p:cxnSp>
        <p:nvCxnSpPr>
          <p:cNvPr id="22" name="직선 연결선 21"/>
          <p:cNvCxnSpPr/>
          <p:nvPr/>
        </p:nvCxnSpPr>
        <p:spPr>
          <a:xfrm>
            <a:off x="2357438" y="2221707"/>
            <a:ext cx="476689"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p:nvPr/>
        </p:nvCxnSpPr>
        <p:spPr>
          <a:xfrm flipV="1">
            <a:off x="792955" y="2902743"/>
            <a:ext cx="1425019" cy="18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a:off x="792955" y="3226973"/>
            <a:ext cx="3486151" cy="234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356843" y="2853475"/>
            <a:ext cx="2743201" cy="553998"/>
          </a:xfrm>
          <a:prstGeom prst="rect">
            <a:avLst/>
          </a:prstGeom>
          <a:noFill/>
        </p:spPr>
        <p:txBody>
          <a:bodyPr wrap="square" rtlCol="0">
            <a:spAutoFit/>
          </a:bodyPr>
          <a:lstStyle/>
          <a:p>
            <a:r>
              <a:rPr lang="en-US" altLang="ko-KR" sz="1000" dirty="0">
                <a:solidFill>
                  <a:srgbClr val="00B050"/>
                </a:solidFill>
                <a:latin typeface="경기천년제목 Medium" panose="02020603020101020101" pitchFamily="18" charset="-127"/>
                <a:ea typeface="경기천년제목 Medium" panose="02020603020101020101" pitchFamily="18" charset="-127"/>
              </a:rPr>
              <a:t>&lt;</a:t>
            </a:r>
            <a:r>
              <a:rPr lang="ko-KR" altLang="en-US" sz="1000" dirty="0">
                <a:solidFill>
                  <a:srgbClr val="00B050"/>
                </a:solidFill>
                <a:latin typeface="경기천년제목 Medium" panose="02020603020101020101" pitchFamily="18" charset="-127"/>
                <a:ea typeface="경기천년제목 Medium" panose="02020603020101020101" pitchFamily="18" charset="-127"/>
              </a:rPr>
              <a:t>훈련 방법</a:t>
            </a:r>
            <a:r>
              <a:rPr lang="en-US" altLang="ko-KR" sz="1000" dirty="0">
                <a:solidFill>
                  <a:srgbClr val="00B050"/>
                </a:solidFill>
                <a:latin typeface="경기천년제목 Medium" panose="02020603020101020101" pitchFamily="18" charset="-127"/>
                <a:ea typeface="경기천년제목 Medium" panose="02020603020101020101" pitchFamily="18" charset="-127"/>
              </a:rPr>
              <a:t>5&gt;</a:t>
            </a:r>
          </a:p>
          <a:p>
            <a:r>
              <a:rPr lang="ko-KR" altLang="ko-KR" sz="1000" dirty="0">
                <a:solidFill>
                  <a:srgbClr val="00B050"/>
                </a:solidFill>
                <a:latin typeface="경기천년제목 Medium" panose="02020603020101020101" pitchFamily="18" charset="-127"/>
                <a:ea typeface="경기천년제목 Medium" panose="02020603020101020101" pitchFamily="18" charset="-127"/>
              </a:rPr>
              <a:t>픽셀 공간을 균일하게 다루지 못해 생성된 이미지</a:t>
            </a:r>
            <a:r>
              <a:rPr lang="ko-KR" altLang="en-US" sz="1000" dirty="0">
                <a:solidFill>
                  <a:srgbClr val="00B050"/>
                </a:solidFill>
                <a:latin typeface="경기천년제목 Medium" panose="02020603020101020101" pitchFamily="18" charset="-127"/>
                <a:ea typeface="경기천년제목 Medium" panose="02020603020101020101" pitchFamily="18" charset="-127"/>
              </a:rPr>
              <a:t>에 생기는</a:t>
            </a:r>
            <a:r>
              <a:rPr lang="ko-KR" altLang="ko-KR" sz="1000" dirty="0">
                <a:solidFill>
                  <a:srgbClr val="00B050"/>
                </a:solidFill>
                <a:latin typeface="경기천년제목 Medium" panose="02020603020101020101" pitchFamily="18" charset="-127"/>
                <a:ea typeface="경기천년제목 Medium" panose="02020603020101020101" pitchFamily="18" charset="-127"/>
              </a:rPr>
              <a:t> </a:t>
            </a:r>
            <a:r>
              <a:rPr lang="ko-KR" altLang="ko-KR" sz="1000" dirty="0" err="1">
                <a:solidFill>
                  <a:srgbClr val="00B050"/>
                </a:solidFill>
                <a:latin typeface="경기천년제목 Medium" panose="02020603020101020101" pitchFamily="18" charset="-127"/>
                <a:ea typeface="경기천년제목 Medium" panose="02020603020101020101" pitchFamily="18" charset="-127"/>
              </a:rPr>
              <a:t>체스판</a:t>
            </a:r>
            <a:r>
              <a:rPr lang="ko-KR" altLang="ko-KR" sz="1000" dirty="0">
                <a:solidFill>
                  <a:srgbClr val="00B050"/>
                </a:solidFill>
                <a:latin typeface="경기천년제목 Medium" panose="02020603020101020101" pitchFamily="18" charset="-127"/>
                <a:ea typeface="경기천년제목 Medium" panose="02020603020101020101" pitchFamily="18" charset="-127"/>
              </a:rPr>
              <a:t> 모양</a:t>
            </a:r>
            <a:r>
              <a:rPr lang="en-US" altLang="ko-KR" sz="1000" dirty="0">
                <a:solidFill>
                  <a:srgbClr val="00B050"/>
                </a:solidFill>
                <a:latin typeface="경기천년제목 Medium" panose="02020603020101020101" pitchFamily="18" charset="-127"/>
                <a:ea typeface="경기천년제목 Medium" panose="02020603020101020101" pitchFamily="18" charset="-127"/>
              </a:rPr>
              <a:t> </a:t>
            </a:r>
            <a:r>
              <a:rPr lang="ko-KR" altLang="en-US" sz="1000" dirty="0">
                <a:solidFill>
                  <a:srgbClr val="00B050"/>
                </a:solidFill>
                <a:latin typeface="경기천년제목 Medium" panose="02020603020101020101" pitchFamily="18" charset="-127"/>
                <a:ea typeface="경기천년제목 Medium" panose="02020603020101020101" pitchFamily="18" charset="-127"/>
              </a:rPr>
              <a:t>생성을 해결</a:t>
            </a:r>
            <a:endParaRPr lang="ko-KR" altLang="en-US" sz="1000" dirty="0">
              <a:solidFill>
                <a:srgbClr val="00B050"/>
              </a:solidFill>
            </a:endParaRPr>
          </a:p>
        </p:txBody>
      </p:sp>
      <p:cxnSp>
        <p:nvCxnSpPr>
          <p:cNvPr id="29" name="직선 연결선 28"/>
          <p:cNvCxnSpPr/>
          <p:nvPr/>
        </p:nvCxnSpPr>
        <p:spPr>
          <a:xfrm>
            <a:off x="2357438" y="4454451"/>
            <a:ext cx="105083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770876" y="3797996"/>
            <a:ext cx="2971093" cy="553998"/>
          </a:xfrm>
          <a:prstGeom prst="rect">
            <a:avLst/>
          </a:prstGeom>
          <a:noFill/>
        </p:spPr>
        <p:txBody>
          <a:bodyPr wrap="square" rtlCol="0">
            <a:spAutoFit/>
          </a:bodyPr>
          <a:lstStyle/>
          <a:p>
            <a:r>
              <a:rPr lang="en-US" altLang="ko-KR" sz="1000" dirty="0">
                <a:solidFill>
                  <a:srgbClr val="00B050"/>
                </a:solidFill>
                <a:latin typeface="경기천년제목 Medium" panose="02020603020101020101" pitchFamily="18" charset="-127"/>
                <a:ea typeface="경기천년제목 Medium" panose="02020603020101020101" pitchFamily="18" charset="-127"/>
              </a:rPr>
              <a:t>&lt;</a:t>
            </a:r>
            <a:r>
              <a:rPr lang="ko-KR" altLang="en-US" sz="1000" dirty="0">
                <a:solidFill>
                  <a:srgbClr val="00B050"/>
                </a:solidFill>
                <a:latin typeface="경기천년제목 Medium" panose="02020603020101020101" pitchFamily="18" charset="-127"/>
                <a:ea typeface="경기천년제목 Medium" panose="02020603020101020101" pitchFamily="18" charset="-127"/>
              </a:rPr>
              <a:t>훈련 방법</a:t>
            </a:r>
            <a:r>
              <a:rPr lang="en-US" altLang="ko-KR" sz="1000" dirty="0">
                <a:solidFill>
                  <a:srgbClr val="00B050"/>
                </a:solidFill>
                <a:latin typeface="경기천년제목 Medium" panose="02020603020101020101" pitchFamily="18" charset="-127"/>
                <a:ea typeface="경기천년제목 Medium" panose="02020603020101020101" pitchFamily="18" charset="-127"/>
              </a:rPr>
              <a:t>1&gt;</a:t>
            </a:r>
          </a:p>
          <a:p>
            <a:r>
              <a:rPr lang="ko-KR" altLang="en-US" sz="1000" dirty="0">
                <a:solidFill>
                  <a:srgbClr val="00B050"/>
                </a:solidFill>
                <a:latin typeface="경기천년제목 Medium" panose="02020603020101020101" pitchFamily="18" charset="-127"/>
                <a:ea typeface="경기천년제목 Medium" panose="02020603020101020101" pitchFamily="18" charset="-127"/>
              </a:rPr>
              <a:t>마지막 활성화 함수에는 </a:t>
            </a:r>
            <a:r>
              <a:rPr lang="ko-KR" altLang="en-US" sz="1000" dirty="0" err="1">
                <a:solidFill>
                  <a:srgbClr val="00B050"/>
                </a:solidFill>
                <a:latin typeface="경기천년제목 Medium" panose="02020603020101020101" pitchFamily="18" charset="-127"/>
                <a:ea typeface="경기천년제목 Medium" panose="02020603020101020101" pitchFamily="18" charset="-127"/>
              </a:rPr>
              <a:t>픽셀값의</a:t>
            </a:r>
            <a:r>
              <a:rPr lang="ko-KR" altLang="en-US" sz="1000" dirty="0">
                <a:solidFill>
                  <a:srgbClr val="00B050"/>
                </a:solidFill>
                <a:latin typeface="경기천년제목 Medium" panose="02020603020101020101" pitchFamily="18" charset="-127"/>
                <a:ea typeface="경기천년제목 Medium" panose="02020603020101020101" pitchFamily="18" charset="-127"/>
              </a:rPr>
              <a:t> 범위인 </a:t>
            </a:r>
            <a:r>
              <a:rPr lang="en-US" altLang="ko-KR" sz="1000" dirty="0">
                <a:solidFill>
                  <a:srgbClr val="00B050"/>
                </a:solidFill>
                <a:latin typeface="경기천년제목 Medium" panose="02020603020101020101" pitchFamily="18" charset="-127"/>
                <a:ea typeface="경기천년제목 Medium" panose="02020603020101020101" pitchFamily="18" charset="-127"/>
              </a:rPr>
              <a:t>-1</a:t>
            </a:r>
            <a:r>
              <a:rPr lang="ko-KR" altLang="en-US" sz="1000" dirty="0">
                <a:solidFill>
                  <a:srgbClr val="00B050"/>
                </a:solidFill>
                <a:latin typeface="경기천년제목 Medium" panose="02020603020101020101" pitchFamily="18" charset="-127"/>
                <a:ea typeface="경기천년제목 Medium" panose="02020603020101020101" pitchFamily="18" charset="-127"/>
              </a:rPr>
              <a:t>과 </a:t>
            </a:r>
            <a:r>
              <a:rPr lang="en-US" altLang="ko-KR" sz="1000" dirty="0">
                <a:solidFill>
                  <a:srgbClr val="00B050"/>
                </a:solidFill>
                <a:latin typeface="경기천년제목 Medium" panose="02020603020101020101" pitchFamily="18" charset="-127"/>
                <a:ea typeface="경기천년제목 Medium" panose="02020603020101020101" pitchFamily="18" charset="-127"/>
              </a:rPr>
              <a:t>1 </a:t>
            </a:r>
            <a:r>
              <a:rPr lang="ko-KR" altLang="en-US" sz="1000" dirty="0">
                <a:solidFill>
                  <a:srgbClr val="00B050"/>
                </a:solidFill>
                <a:latin typeface="경기천년제목 Medium" panose="02020603020101020101" pitchFamily="18" charset="-127"/>
                <a:ea typeface="경기천년제목 Medium" panose="02020603020101020101" pitchFamily="18" charset="-127"/>
              </a:rPr>
              <a:t>사이로 만들어주기 위해 </a:t>
            </a:r>
            <a:r>
              <a:rPr lang="en-US" altLang="ko-KR" sz="1000" dirty="0" err="1">
                <a:solidFill>
                  <a:srgbClr val="00B050"/>
                </a:solidFill>
                <a:latin typeface="경기천년제목 Medium" panose="02020603020101020101" pitchFamily="18" charset="-127"/>
                <a:ea typeface="경기천년제목 Medium" panose="02020603020101020101" pitchFamily="18" charset="-127"/>
              </a:rPr>
              <a:t>tanh</a:t>
            </a:r>
            <a:r>
              <a:rPr lang="en-US" altLang="ko-KR" sz="1000" dirty="0">
                <a:solidFill>
                  <a:srgbClr val="00B050"/>
                </a:solidFill>
                <a:latin typeface="경기천년제목 Medium" panose="02020603020101020101" pitchFamily="18" charset="-127"/>
                <a:ea typeface="경기천년제목 Medium" panose="02020603020101020101" pitchFamily="18" charset="-127"/>
              </a:rPr>
              <a:t> </a:t>
            </a:r>
            <a:r>
              <a:rPr lang="ko-KR" altLang="en-US" sz="1000" dirty="0">
                <a:solidFill>
                  <a:srgbClr val="00B050"/>
                </a:solidFill>
                <a:latin typeface="경기천년제목 Medium" panose="02020603020101020101" pitchFamily="18" charset="-127"/>
                <a:ea typeface="경기천년제목 Medium" panose="02020603020101020101" pitchFamily="18" charset="-127"/>
              </a:rPr>
              <a:t>사용</a:t>
            </a:r>
            <a:endParaRPr lang="ko-KR" altLang="en-US" sz="1000" dirty="0">
              <a:solidFill>
                <a:srgbClr val="00B050"/>
              </a:solidFill>
            </a:endParaRPr>
          </a:p>
        </p:txBody>
      </p:sp>
      <p:sp>
        <p:nvSpPr>
          <p:cNvPr id="32" name="직사각형 31"/>
          <p:cNvSpPr/>
          <p:nvPr/>
        </p:nvSpPr>
        <p:spPr>
          <a:xfrm>
            <a:off x="4356843" y="4249848"/>
            <a:ext cx="362600" cy="307777"/>
          </a:xfrm>
          <a:prstGeom prst="rect">
            <a:avLst/>
          </a:prstGeom>
        </p:spPr>
        <p:txBody>
          <a:bodyPr wrap="none">
            <a:spAutoFit/>
          </a:bodyPr>
          <a:lstStyle/>
          <a:p>
            <a:r>
              <a:rPr lang="ko-KR" altLang="en-US" dirty="0">
                <a:solidFill>
                  <a:srgbClr val="00B050"/>
                </a:solidFill>
                <a:latin typeface="경기천년제목 Medium" panose="02020603020101020101" pitchFamily="18" charset="-127"/>
                <a:ea typeface="경기천년제목 Medium" panose="02020603020101020101" pitchFamily="18" charset="-127"/>
              </a:rPr>
              <a:t>┙</a:t>
            </a:r>
            <a:endParaRPr lang="ko-KR" altLang="en-US" dirty="0">
              <a:solidFill>
                <a:srgbClr val="00B050"/>
              </a:solidFill>
            </a:endParaRPr>
          </a:p>
        </p:txBody>
      </p:sp>
      <p:pic>
        <p:nvPicPr>
          <p:cNvPr id="6" name="그림 5"/>
          <p:cNvPicPr>
            <a:picLocks noChangeAspect="1"/>
          </p:cNvPicPr>
          <p:nvPr/>
        </p:nvPicPr>
        <p:blipFill>
          <a:blip r:embed="rId4"/>
          <a:stretch>
            <a:fillRect/>
          </a:stretch>
        </p:blipFill>
        <p:spPr>
          <a:xfrm>
            <a:off x="783712" y="285768"/>
            <a:ext cx="3893245" cy="4431899"/>
          </a:xfrm>
          <a:prstGeom prst="rect">
            <a:avLst/>
          </a:prstGeom>
        </p:spPr>
      </p:pic>
      <p:cxnSp>
        <p:nvCxnSpPr>
          <p:cNvPr id="34" name="직선 연결선 33"/>
          <p:cNvCxnSpPr/>
          <p:nvPr/>
        </p:nvCxnSpPr>
        <p:spPr>
          <a:xfrm>
            <a:off x="4242754" y="3176640"/>
            <a:ext cx="186724"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64886" y="3407473"/>
            <a:ext cx="2999235" cy="1169551"/>
          </a:xfrm>
          <a:prstGeom prst="rect">
            <a:avLst/>
          </a:prstGeom>
          <a:solidFill>
            <a:srgbClr val="F1BC5D"/>
          </a:solidFill>
          <a:ln w="28575">
            <a:solidFill>
              <a:schemeClr val="tx1"/>
            </a:solidFill>
          </a:ln>
        </p:spPr>
        <p:txBody>
          <a:bodyPr wrap="square" rtlCol="0">
            <a:spAutoFit/>
          </a:bodyPr>
          <a:lstStyle/>
          <a:p>
            <a:r>
              <a:rPr lang="en-US" altLang="ko-KR" dirty="0" err="1">
                <a:solidFill>
                  <a:srgbClr val="FF0000"/>
                </a:solidFill>
                <a:latin typeface="경기천년제목 Medium" panose="02020603020101020101" pitchFamily="18" charset="-127"/>
                <a:ea typeface="경기천년제목 Medium" panose="02020603020101020101" pitchFamily="18" charset="-127"/>
              </a:rPr>
              <a:t>Batch_size</a:t>
            </a:r>
            <a:r>
              <a:rPr lang="en-US" altLang="ko-KR" dirty="0">
                <a:solidFill>
                  <a:srgbClr val="FF0000"/>
                </a:solidFill>
                <a:latin typeface="경기천년제목 Medium" panose="02020603020101020101" pitchFamily="18" charset="-127"/>
                <a:ea typeface="경기천년제목 Medium" panose="02020603020101020101" pitchFamily="18" charset="-127"/>
              </a:rPr>
              <a:t> = None</a:t>
            </a:r>
          </a:p>
          <a:p>
            <a:r>
              <a:rPr lang="en-US" altLang="ko-KR" dirty="0">
                <a:solidFill>
                  <a:srgbClr val="FF0000"/>
                </a:solidFill>
                <a:latin typeface="경기천년제목 Medium" panose="02020603020101020101" pitchFamily="18" charset="-127"/>
                <a:ea typeface="경기천년제목 Medium" panose="02020603020101020101" pitchFamily="18" charset="-127"/>
              </a:rPr>
              <a:t>(</a:t>
            </a:r>
            <a:r>
              <a:rPr lang="ko-KR" altLang="en-US" dirty="0">
                <a:solidFill>
                  <a:srgbClr val="FF0000"/>
                </a:solidFill>
                <a:latin typeface="경기천년제목 Medium" panose="02020603020101020101" pitchFamily="18" charset="-127"/>
                <a:ea typeface="경기천년제목 Medium" panose="02020603020101020101" pitchFamily="18" charset="-127"/>
              </a:rPr>
              <a:t>경사 </a:t>
            </a:r>
            <a:r>
              <a:rPr lang="ko-KR" altLang="en-US" dirty="0" err="1">
                <a:solidFill>
                  <a:srgbClr val="FF0000"/>
                </a:solidFill>
                <a:latin typeface="경기천년제목 Medium" panose="02020603020101020101" pitchFamily="18" charset="-127"/>
                <a:ea typeface="경기천년제목 Medium" panose="02020603020101020101" pitchFamily="18" charset="-127"/>
              </a:rPr>
              <a:t>하강법을</a:t>
            </a:r>
            <a:r>
              <a:rPr lang="ko-KR" altLang="en-US" dirty="0">
                <a:solidFill>
                  <a:srgbClr val="FF0000"/>
                </a:solidFill>
                <a:latin typeface="경기천년제목 Medium" panose="02020603020101020101" pitchFamily="18" charset="-127"/>
                <a:ea typeface="경기천년제목 Medium" panose="02020603020101020101" pitchFamily="18" charset="-127"/>
              </a:rPr>
              <a:t> 사용하고 싶지 않을 경우</a:t>
            </a:r>
            <a:r>
              <a:rPr lang="en-US" altLang="ko-KR" dirty="0">
                <a:solidFill>
                  <a:srgbClr val="FF0000"/>
                </a:solidFill>
                <a:latin typeface="경기천년제목 Medium" panose="02020603020101020101" pitchFamily="18" charset="-127"/>
                <a:ea typeface="경기천년제목 Medium" panose="02020603020101020101" pitchFamily="18" charset="-127"/>
              </a:rPr>
              <a:t>)</a:t>
            </a:r>
          </a:p>
          <a:p>
            <a:endParaRPr lang="en-US" altLang="ko-KR" dirty="0">
              <a:solidFill>
                <a:srgbClr val="FF0000"/>
              </a:solidFill>
              <a:latin typeface="경기천년제목 Medium" panose="02020603020101020101" pitchFamily="18" charset="-127"/>
              <a:ea typeface="경기천년제목 Medium" panose="02020603020101020101" pitchFamily="18" charset="-127"/>
            </a:endParaRPr>
          </a:p>
          <a:p>
            <a:r>
              <a:rPr lang="ko-KR" altLang="en-US" dirty="0">
                <a:solidFill>
                  <a:srgbClr val="FF0000"/>
                </a:solidFill>
                <a:latin typeface="경기천년제목 Medium" panose="02020603020101020101" pitchFamily="18" charset="-127"/>
                <a:ea typeface="경기천년제목 Medium" panose="02020603020101020101" pitchFamily="18" charset="-127"/>
              </a:rPr>
              <a:t>원하는 사이즈 </a:t>
            </a:r>
            <a:r>
              <a:rPr lang="en-US" altLang="ko-KR" dirty="0">
                <a:solidFill>
                  <a:srgbClr val="FF0000"/>
                </a:solidFill>
                <a:latin typeface="경기천년제목 Medium" panose="02020603020101020101" pitchFamily="18" charset="-127"/>
                <a:ea typeface="경기천년제목 Medium" panose="02020603020101020101" pitchFamily="18" charset="-127"/>
              </a:rPr>
              <a:t>(32, 32, 3)</a:t>
            </a:r>
            <a:r>
              <a:rPr lang="ko-KR" altLang="en-US" dirty="0">
                <a:solidFill>
                  <a:srgbClr val="FF0000"/>
                </a:solidFill>
                <a:latin typeface="경기천년제목 Medium" panose="02020603020101020101" pitchFamily="18" charset="-127"/>
                <a:ea typeface="경기천년제목 Medium" panose="02020603020101020101" pitchFamily="18" charset="-127"/>
              </a:rPr>
              <a:t>의 이미지가 나오도록 </a:t>
            </a:r>
            <a:r>
              <a:rPr lang="ko-KR" altLang="en-US" dirty="0" err="1">
                <a:solidFill>
                  <a:srgbClr val="FF0000"/>
                </a:solidFill>
                <a:latin typeface="경기천년제목 Medium" panose="02020603020101020101" pitchFamily="18" charset="-127"/>
                <a:ea typeface="경기천년제목 Medium" panose="02020603020101020101" pitchFamily="18" charset="-127"/>
              </a:rPr>
              <a:t>업샘플링을</a:t>
            </a:r>
            <a:r>
              <a:rPr lang="ko-KR" altLang="en-US" dirty="0">
                <a:solidFill>
                  <a:srgbClr val="FF0000"/>
                </a:solidFill>
                <a:latin typeface="경기천년제목 Medium" panose="02020603020101020101" pitchFamily="18" charset="-127"/>
                <a:ea typeface="경기천년제목 Medium" panose="02020603020101020101" pitchFamily="18" charset="-127"/>
              </a:rPr>
              <a:t> </a:t>
            </a:r>
            <a:r>
              <a:rPr lang="ko-KR" altLang="en-US" dirty="0" err="1">
                <a:solidFill>
                  <a:srgbClr val="FF0000"/>
                </a:solidFill>
                <a:latin typeface="경기천년제목 Medium" panose="02020603020101020101" pitchFamily="18" charset="-127"/>
                <a:ea typeface="경기천년제목 Medium" panose="02020603020101020101" pitchFamily="18" charset="-127"/>
              </a:rPr>
              <a:t>여러번</a:t>
            </a:r>
            <a:r>
              <a:rPr lang="ko-KR" altLang="en-US" dirty="0">
                <a:solidFill>
                  <a:srgbClr val="FF0000"/>
                </a:solidFill>
                <a:latin typeface="경기천년제목 Medium" panose="02020603020101020101" pitchFamily="18" charset="-127"/>
                <a:ea typeface="경기천년제목 Medium" panose="02020603020101020101" pitchFamily="18" charset="-127"/>
              </a:rPr>
              <a:t> 한 결과</a:t>
            </a:r>
          </a:p>
        </p:txBody>
      </p:sp>
      <p:sp>
        <p:nvSpPr>
          <p:cNvPr id="37" name="직사각형 36"/>
          <p:cNvSpPr/>
          <p:nvPr/>
        </p:nvSpPr>
        <p:spPr>
          <a:xfrm>
            <a:off x="2536030" y="4028828"/>
            <a:ext cx="1053546" cy="1571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5"/>
          <a:stretch>
            <a:fillRect/>
          </a:stretch>
        </p:blipFill>
        <p:spPr>
          <a:xfrm>
            <a:off x="5230333" y="1335341"/>
            <a:ext cx="3289471" cy="1600206"/>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6910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38"/>
                                        </p:tgtEl>
                                      </p:cBhvr>
                                    </p:animEffect>
                                    <p:anim calcmode="lin" valueType="num">
                                      <p:cBhvr>
                                        <p:cTn id="14" dur="1000"/>
                                        <p:tgtEl>
                                          <p:spTgt spid="38"/>
                                        </p:tgtEl>
                                        <p:attrNameLst>
                                          <p:attrName>ppt_x</p:attrName>
                                        </p:attrNameLst>
                                      </p:cBhvr>
                                      <p:tavLst>
                                        <p:tav tm="0">
                                          <p:val>
                                            <p:strVal val="ppt_x"/>
                                          </p:val>
                                        </p:tav>
                                        <p:tav tm="100000">
                                          <p:val>
                                            <p:strVal val="ppt_x"/>
                                          </p:val>
                                        </p:tav>
                                      </p:tavLst>
                                    </p:anim>
                                    <p:anim calcmode="lin" valueType="num">
                                      <p:cBhvr>
                                        <p:cTn id="15" dur="1000"/>
                                        <p:tgtEl>
                                          <p:spTgt spid="38"/>
                                        </p:tgtEl>
                                        <p:attrNameLst>
                                          <p:attrName>ppt_y</p:attrName>
                                        </p:attrNameLst>
                                      </p:cBhvr>
                                      <p:tavLst>
                                        <p:tav tm="0">
                                          <p:val>
                                            <p:strVal val="ppt_y"/>
                                          </p:val>
                                        </p:tav>
                                        <p:tav tm="100000">
                                          <p:val>
                                            <p:strVal val="ppt_y+.1"/>
                                          </p:val>
                                        </p:tav>
                                      </p:tavLst>
                                    </p:anim>
                                    <p:set>
                                      <p:cBhvr>
                                        <p:cTn id="16" dur="1" fill="hold">
                                          <p:stCondLst>
                                            <p:cond delay="999"/>
                                          </p:stCondLst>
                                        </p:cTn>
                                        <p:tgtEl>
                                          <p:spTgt spid="38"/>
                                        </p:tgtEl>
                                        <p:attrNameLst>
                                          <p:attrName>style.visibility</p:attrName>
                                        </p:attrNameLst>
                                      </p:cBhvr>
                                      <p:to>
                                        <p:strVal val="hidden"/>
                                      </p:to>
                                    </p:set>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1000"/>
                                        <p:tgtEl>
                                          <p:spTgt spid="37"/>
                                        </p:tgtEl>
                                      </p:cBhvr>
                                    </p:animEffect>
                                    <p:anim calcmode="lin" valueType="num">
                                      <p:cBhvr>
                                        <p:cTn id="27" dur="1000" fill="hold"/>
                                        <p:tgtEl>
                                          <p:spTgt spid="37"/>
                                        </p:tgtEl>
                                        <p:attrNameLst>
                                          <p:attrName>ppt_x</p:attrName>
                                        </p:attrNameLst>
                                      </p:cBhvr>
                                      <p:tavLst>
                                        <p:tav tm="0">
                                          <p:val>
                                            <p:strVal val="#ppt_x"/>
                                          </p:val>
                                        </p:tav>
                                        <p:tav tm="100000">
                                          <p:val>
                                            <p:strVal val="#ppt_x"/>
                                          </p:val>
                                        </p:tav>
                                      </p:tavLst>
                                    </p:anim>
                                    <p:anim calcmode="lin" valueType="num">
                                      <p:cBhvr>
                                        <p:cTn id="28" dur="1000" fill="hold"/>
                                        <p:tgtEl>
                                          <p:spTgt spid="3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73911"/>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a:t>다중 출력 모델</a:t>
            </a:r>
            <a:endParaRPr dirty="0"/>
          </a:p>
        </p:txBody>
      </p:sp>
      <p:cxnSp>
        <p:nvCxnSpPr>
          <p:cNvPr id="287" name="Google Shape;287;p23"/>
          <p:cNvCxnSpPr/>
          <p:nvPr/>
        </p:nvCxnSpPr>
        <p:spPr>
          <a:xfrm>
            <a:off x="311700" y="621061"/>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10" name="그림 9">
            <a:extLst>
              <a:ext uri="{FF2B5EF4-FFF2-40B4-BE49-F238E27FC236}">
                <a16:creationId xmlns:a16="http://schemas.microsoft.com/office/drawing/2014/main" id="{090C04B4-C1F8-4B72-B958-DE1E62A4F86E}"/>
              </a:ext>
            </a:extLst>
          </p:cNvPr>
          <p:cNvPicPr>
            <a:picLocks noChangeAspect="1"/>
          </p:cNvPicPr>
          <p:nvPr/>
        </p:nvPicPr>
        <p:blipFill>
          <a:blip r:embed="rId3"/>
          <a:stretch>
            <a:fillRect/>
          </a:stretch>
        </p:blipFill>
        <p:spPr>
          <a:xfrm>
            <a:off x="311700" y="680511"/>
            <a:ext cx="4542759" cy="4428115"/>
          </a:xfrm>
          <a:prstGeom prst="rect">
            <a:avLst/>
          </a:prstGeom>
        </p:spPr>
      </p:pic>
    </p:spTree>
    <p:extLst>
      <p:ext uri="{BB962C8B-B14F-4D97-AF65-F5344CB8AC3E}">
        <p14:creationId xmlns:p14="http://schemas.microsoft.com/office/powerpoint/2010/main" val="15895355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endParaRPr lang="ko-KR" altLang="en-US"/>
          </a:p>
        </p:txBody>
      </p:sp>
      <p:sp>
        <p:nvSpPr>
          <p:cNvPr id="3" name="부제목 2"/>
          <p:cNvSpPr>
            <a:spLocks noGrp="1"/>
          </p:cNvSpPr>
          <p:nvPr>
            <p:ph type="subTitle" idx="1"/>
          </p:nvPr>
        </p:nvSpPr>
        <p:spPr/>
        <p:txBody>
          <a:bodyPr/>
          <a:lstStyle/>
          <a:p>
            <a:endParaRPr lang="ko-KR" altLang="en-US"/>
          </a:p>
        </p:txBody>
      </p:sp>
      <p:pic>
        <p:nvPicPr>
          <p:cNvPr id="5" name="그림 4"/>
          <p:cNvPicPr>
            <a:picLocks noChangeAspect="1"/>
          </p:cNvPicPr>
          <p:nvPr/>
        </p:nvPicPr>
        <p:blipFill>
          <a:blip r:embed="rId2"/>
          <a:stretch>
            <a:fillRect/>
          </a:stretch>
        </p:blipFill>
        <p:spPr>
          <a:xfrm>
            <a:off x="134178" y="551475"/>
            <a:ext cx="8707187" cy="3939573"/>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5128347" y="713110"/>
            <a:ext cx="3713018" cy="1384995"/>
          </a:xfrm>
          <a:prstGeom prst="rect">
            <a:avLst/>
          </a:prstGeom>
          <a:noFill/>
        </p:spPr>
        <p:txBody>
          <a:bodyPr wrap="square" rtlCol="0">
            <a:spAutoFit/>
          </a:bodyPr>
          <a:lstStyle/>
          <a:p>
            <a:r>
              <a:rPr lang="en-US" altLang="ko-KR" dirty="0">
                <a:latin typeface="경기천년제목 Medium" panose="02020603020101020101" pitchFamily="18" charset="-127"/>
                <a:ea typeface="경기천년제목 Medium" panose="02020603020101020101" pitchFamily="18" charset="-127"/>
              </a:rPr>
              <a:t>&lt;</a:t>
            </a:r>
            <a:r>
              <a:rPr lang="ko-KR" altLang="en-US" dirty="0" err="1">
                <a:latin typeface="경기천년제목 Medium" panose="02020603020101020101" pitchFamily="18" charset="-127"/>
                <a:ea typeface="경기천년제목 Medium" panose="02020603020101020101" pitchFamily="18" charset="-127"/>
              </a:rPr>
              <a:t>판별자</a:t>
            </a:r>
            <a:r>
              <a:rPr lang="en-US" altLang="ko-KR" dirty="0">
                <a:latin typeface="경기천년제목 Medium" panose="02020603020101020101" pitchFamily="18" charset="-127"/>
                <a:ea typeface="경기천년제목 Medium" panose="02020603020101020101" pitchFamily="18" charset="-127"/>
              </a:rPr>
              <a:t>&gt;</a:t>
            </a:r>
          </a:p>
          <a:p>
            <a:r>
              <a:rPr lang="ko-KR" altLang="en-US" dirty="0">
                <a:latin typeface="경기천년제목 Medium" panose="02020603020101020101" pitchFamily="18" charset="-127"/>
                <a:ea typeface="경기천년제목 Medium" panose="02020603020101020101" pitchFamily="18" charset="-127"/>
              </a:rPr>
              <a:t>후보 이미지</a:t>
            </a:r>
            <a:r>
              <a:rPr lang="en-US" altLang="ko-KR" dirty="0">
                <a:latin typeface="경기천년제목 Medium" panose="02020603020101020101" pitchFamily="18" charset="-127"/>
                <a:ea typeface="경기천년제목 Medium" panose="02020603020101020101" pitchFamily="18" charset="-127"/>
              </a:rPr>
              <a:t>(</a:t>
            </a:r>
            <a:r>
              <a:rPr lang="ko-KR" altLang="en-US" dirty="0">
                <a:latin typeface="경기천년제목 Medium" panose="02020603020101020101" pitchFamily="18" charset="-127"/>
                <a:ea typeface="경기천년제목 Medium" panose="02020603020101020101" pitchFamily="18" charset="-127"/>
              </a:rPr>
              <a:t>진짜</a:t>
            </a:r>
            <a:r>
              <a:rPr lang="en-US" altLang="ko-KR" dirty="0">
                <a:latin typeface="경기천년제목 Medium" panose="02020603020101020101" pitchFamily="18" charset="-127"/>
                <a:ea typeface="경기천년제목 Medium" panose="02020603020101020101" pitchFamily="18" charset="-127"/>
              </a:rPr>
              <a:t> </a:t>
            </a:r>
            <a:r>
              <a:rPr lang="ko-KR" altLang="en-US" dirty="0">
                <a:latin typeface="경기천년제목 Medium" panose="02020603020101020101" pitchFamily="18" charset="-127"/>
                <a:ea typeface="경기천년제목 Medium" panose="02020603020101020101" pitchFamily="18" charset="-127"/>
              </a:rPr>
              <a:t>혹은 가짜</a:t>
            </a:r>
            <a:r>
              <a:rPr lang="en-US" altLang="ko-KR" dirty="0">
                <a:latin typeface="경기천년제목 Medium" panose="02020603020101020101" pitchFamily="18" charset="-127"/>
                <a:ea typeface="경기천년제목 Medium" panose="02020603020101020101" pitchFamily="18" charset="-127"/>
              </a:rPr>
              <a:t>)</a:t>
            </a:r>
            <a:r>
              <a:rPr lang="ko-KR" altLang="en-US" dirty="0">
                <a:latin typeface="경기천년제목 Medium" panose="02020603020101020101" pitchFamily="18" charset="-127"/>
                <a:ea typeface="경기천년제목 Medium" panose="02020603020101020101" pitchFamily="18" charset="-127"/>
              </a:rPr>
              <a:t>를 입력으로 받고</a:t>
            </a:r>
            <a:endParaRPr lang="en-US" altLang="ko-KR" dirty="0">
              <a:latin typeface="경기천년제목 Medium" panose="02020603020101020101" pitchFamily="18" charset="-127"/>
              <a:ea typeface="경기천년제목 Medium" panose="02020603020101020101" pitchFamily="18" charset="-127"/>
            </a:endParaRPr>
          </a:p>
          <a:p>
            <a:r>
              <a:rPr lang="en-US" altLang="ko-KR" dirty="0">
                <a:latin typeface="경기천년제목 Medium" panose="02020603020101020101" pitchFamily="18" charset="-127"/>
                <a:ea typeface="경기천년제목 Medium" panose="02020603020101020101" pitchFamily="18" charset="-127"/>
              </a:rPr>
              <a:t>2</a:t>
            </a:r>
            <a:r>
              <a:rPr lang="ko-KR" altLang="en-US" dirty="0">
                <a:latin typeface="경기천년제목 Medium" panose="02020603020101020101" pitchFamily="18" charset="-127"/>
                <a:ea typeface="경기천년제목 Medium" panose="02020603020101020101" pitchFamily="18" charset="-127"/>
              </a:rPr>
              <a:t>개의 클래스로 분류하는 </a:t>
            </a:r>
            <a:r>
              <a:rPr lang="ko-KR" altLang="en-US" dirty="0" err="1">
                <a:latin typeface="경기천년제목 Medium" panose="02020603020101020101" pitchFamily="18" charset="-127"/>
                <a:ea typeface="경기천년제목 Medium" panose="02020603020101020101" pitchFamily="18" charset="-127"/>
              </a:rPr>
              <a:t>판별자</a:t>
            </a:r>
            <a:r>
              <a:rPr lang="ko-KR" altLang="en-US" dirty="0">
                <a:latin typeface="경기천년제목 Medium" panose="02020603020101020101" pitchFamily="18" charset="-127"/>
                <a:ea typeface="경기천년제목 Medium" panose="02020603020101020101" pitchFamily="18" charset="-127"/>
              </a:rPr>
              <a:t> 모델</a:t>
            </a:r>
            <a:endParaRPr lang="en-US" altLang="ko-KR" dirty="0">
              <a:latin typeface="경기천년제목 Medium" panose="02020603020101020101" pitchFamily="18" charset="-127"/>
              <a:ea typeface="경기천년제목 Medium" panose="02020603020101020101" pitchFamily="18" charset="-127"/>
            </a:endParaRPr>
          </a:p>
          <a:p>
            <a:endParaRPr lang="en-US" altLang="ko-KR" dirty="0">
              <a:latin typeface="경기천년제목 Medium" panose="02020603020101020101" pitchFamily="18" charset="-127"/>
              <a:ea typeface="경기천년제목 Medium" panose="02020603020101020101" pitchFamily="18" charset="-127"/>
            </a:endParaRPr>
          </a:p>
          <a:p>
            <a:r>
              <a:rPr lang="en-US" altLang="ko-KR" dirty="0">
                <a:latin typeface="경기천년제목 Medium" panose="02020603020101020101" pitchFamily="18" charset="-127"/>
                <a:ea typeface="경기천년제목 Medium" panose="02020603020101020101" pitchFamily="18" charset="-127"/>
              </a:rPr>
              <a:t>* </a:t>
            </a:r>
            <a:r>
              <a:rPr lang="ko-KR" altLang="en-US" dirty="0">
                <a:latin typeface="경기천년제목 Medium" panose="02020603020101020101" pitchFamily="18" charset="-127"/>
                <a:ea typeface="경기천년제목 Medium" panose="02020603020101020101" pitchFamily="18" charset="-127"/>
              </a:rPr>
              <a:t>클래스는 </a:t>
            </a:r>
            <a:endParaRPr lang="en-US" altLang="ko-KR" dirty="0">
              <a:latin typeface="경기천년제목 Medium" panose="02020603020101020101" pitchFamily="18" charset="-127"/>
              <a:ea typeface="경기천년제목 Medium" panose="02020603020101020101" pitchFamily="18" charset="-127"/>
            </a:endParaRPr>
          </a:p>
          <a:p>
            <a:r>
              <a:rPr lang="en-US" altLang="ko-KR" dirty="0">
                <a:latin typeface="경기천년제목 Medium" panose="02020603020101020101" pitchFamily="18" charset="-127"/>
                <a:ea typeface="경기천년제목 Medium" panose="02020603020101020101" pitchFamily="18" charset="-127"/>
              </a:rPr>
              <a:t>‘</a:t>
            </a:r>
            <a:r>
              <a:rPr lang="ko-KR" altLang="en-US" dirty="0">
                <a:latin typeface="경기천년제목 Medium" panose="02020603020101020101" pitchFamily="18" charset="-127"/>
                <a:ea typeface="경기천년제목 Medium" panose="02020603020101020101" pitchFamily="18" charset="-127"/>
              </a:rPr>
              <a:t>생성된 이미지</a:t>
            </a:r>
            <a:r>
              <a:rPr lang="en-US" altLang="ko-KR" dirty="0">
                <a:latin typeface="경기천년제목 Medium" panose="02020603020101020101" pitchFamily="18" charset="-127"/>
                <a:ea typeface="경기천년제목 Medium" panose="02020603020101020101" pitchFamily="18" charset="-127"/>
              </a:rPr>
              <a:t>’ or ‘</a:t>
            </a:r>
            <a:r>
              <a:rPr lang="ko-KR" altLang="en-US" dirty="0">
                <a:latin typeface="경기천년제목 Medium" panose="02020603020101020101" pitchFamily="18" charset="-127"/>
                <a:ea typeface="경기천년제목 Medium" panose="02020603020101020101" pitchFamily="18" charset="-127"/>
              </a:rPr>
              <a:t>훈련세트에서 온 진짜 이미지</a:t>
            </a:r>
            <a:r>
              <a:rPr lang="en-US" altLang="ko-KR" dirty="0">
                <a:latin typeface="경기천년제목 Medium" panose="02020603020101020101" pitchFamily="18" charset="-127"/>
                <a:ea typeface="경기천년제목 Medium" panose="02020603020101020101" pitchFamily="18" charset="-127"/>
              </a:rPr>
              <a:t>’</a:t>
            </a:r>
          </a:p>
        </p:txBody>
      </p:sp>
      <p:cxnSp>
        <p:nvCxnSpPr>
          <p:cNvPr id="10" name="직선 연결선 9"/>
          <p:cNvCxnSpPr/>
          <p:nvPr/>
        </p:nvCxnSpPr>
        <p:spPr>
          <a:xfrm flipV="1">
            <a:off x="250031" y="2686050"/>
            <a:ext cx="1664494" cy="714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a:off x="2800350" y="2098105"/>
            <a:ext cx="8001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flipH="1">
            <a:off x="3600450" y="986676"/>
            <a:ext cx="14288" cy="111941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593306" y="1292178"/>
            <a:ext cx="1070204" cy="246221"/>
          </a:xfrm>
          <a:prstGeom prst="rect">
            <a:avLst/>
          </a:prstGeom>
          <a:noFill/>
        </p:spPr>
        <p:txBody>
          <a:bodyPr wrap="square" rtlCol="0">
            <a:spAutoFit/>
          </a:bodyPr>
          <a:lstStyle/>
          <a:p>
            <a:r>
              <a:rPr lang="en-US" altLang="ko-KR" sz="1000" dirty="0">
                <a:solidFill>
                  <a:srgbClr val="0070C0"/>
                </a:solidFill>
                <a:latin typeface="경기천년제목 Medium" panose="02020603020101020101" pitchFamily="18" charset="-127"/>
                <a:ea typeface="경기천년제목 Medium" panose="02020603020101020101" pitchFamily="18" charset="-127"/>
              </a:rPr>
              <a:t>#</a:t>
            </a:r>
            <a:r>
              <a:rPr lang="ko-KR" altLang="en-US" sz="1000" dirty="0">
                <a:solidFill>
                  <a:srgbClr val="0070C0"/>
                </a:solidFill>
                <a:latin typeface="경기천년제목 Medium" panose="02020603020101020101" pitchFamily="18" charset="-127"/>
                <a:ea typeface="경기천년제목 Medium" panose="02020603020101020101" pitchFamily="18" charset="-127"/>
              </a:rPr>
              <a:t>네트워크 구조</a:t>
            </a:r>
            <a:endParaRPr lang="ko-KR" altLang="en-US" sz="1000" dirty="0">
              <a:solidFill>
                <a:srgbClr val="0070C0"/>
              </a:solidFill>
            </a:endParaRPr>
          </a:p>
        </p:txBody>
      </p:sp>
      <p:sp>
        <p:nvSpPr>
          <p:cNvPr id="19" name="TextBox 18"/>
          <p:cNvSpPr txBox="1"/>
          <p:nvPr/>
        </p:nvSpPr>
        <p:spPr>
          <a:xfrm>
            <a:off x="1569921" y="2521262"/>
            <a:ext cx="3922758" cy="400110"/>
          </a:xfrm>
          <a:prstGeom prst="rect">
            <a:avLst/>
          </a:prstGeom>
          <a:noFill/>
          <a:ln>
            <a:noFill/>
          </a:ln>
        </p:spPr>
        <p:txBody>
          <a:bodyPr wrap="square" rtlCol="0">
            <a:spAutoFit/>
          </a:bodyPr>
          <a:lstStyle/>
          <a:p>
            <a:pPr algn="ctr"/>
            <a:r>
              <a:rPr lang="en-US" altLang="ko-KR" sz="1000" dirty="0">
                <a:solidFill>
                  <a:srgbClr val="0070C0"/>
                </a:solidFill>
                <a:latin typeface="경기천년제목 Medium" panose="02020603020101020101" pitchFamily="18" charset="-127"/>
                <a:ea typeface="경기천년제목 Medium" panose="02020603020101020101" pitchFamily="18" charset="-127"/>
              </a:rPr>
              <a:t>#</a:t>
            </a:r>
            <a:r>
              <a:rPr lang="ko-KR" altLang="en-US" sz="1000" dirty="0">
                <a:solidFill>
                  <a:srgbClr val="0070C0"/>
                </a:solidFill>
                <a:latin typeface="경기천년제목 Medium" panose="02020603020101020101" pitchFamily="18" charset="-127"/>
                <a:ea typeface="경기천년제목 Medium" panose="02020603020101020101" pitchFamily="18" charset="-127"/>
              </a:rPr>
              <a:t>드롭 아웃</a:t>
            </a:r>
            <a:r>
              <a:rPr lang="en-US" altLang="ko-KR" sz="1000" dirty="0">
                <a:solidFill>
                  <a:srgbClr val="0070C0"/>
                </a:solidFill>
                <a:latin typeface="경기천년제목 Medium" panose="02020603020101020101" pitchFamily="18" charset="-127"/>
                <a:ea typeface="경기천년제목 Medium" panose="02020603020101020101" pitchFamily="18" charset="-127"/>
              </a:rPr>
              <a:t>: </a:t>
            </a:r>
            <a:r>
              <a:rPr lang="ko-KR" altLang="en-US" sz="1000" dirty="0">
                <a:solidFill>
                  <a:srgbClr val="0070C0"/>
                </a:solidFill>
                <a:latin typeface="경기천년제목 Medium" panose="02020603020101020101" pitchFamily="18" charset="-127"/>
                <a:ea typeface="경기천년제목 Medium" panose="02020603020101020101" pitchFamily="18" charset="-127"/>
              </a:rPr>
              <a:t> 모델의 </a:t>
            </a:r>
            <a:r>
              <a:rPr lang="ko-KR" altLang="en-US" sz="1000" dirty="0" err="1">
                <a:solidFill>
                  <a:srgbClr val="0070C0"/>
                </a:solidFill>
                <a:latin typeface="경기천년제목 Medium" panose="02020603020101020101" pitchFamily="18" charset="-127"/>
                <a:ea typeface="경기천년제목 Medium" panose="02020603020101020101" pitchFamily="18" charset="-127"/>
              </a:rPr>
              <a:t>과적합</a:t>
            </a:r>
            <a:r>
              <a:rPr lang="en-US" altLang="ko-KR" sz="1000" dirty="0">
                <a:solidFill>
                  <a:srgbClr val="0070C0"/>
                </a:solidFill>
                <a:latin typeface="경기천년제목 Medium" panose="02020603020101020101" pitchFamily="18" charset="-127"/>
                <a:ea typeface="경기천년제목 Medium" panose="02020603020101020101" pitchFamily="18" charset="-127"/>
              </a:rPr>
              <a:t>(=</a:t>
            </a:r>
            <a:r>
              <a:rPr lang="ko-KR" altLang="en-US" sz="1000" dirty="0" err="1">
                <a:solidFill>
                  <a:srgbClr val="0070C0"/>
                </a:solidFill>
                <a:latin typeface="경기천년제목 Medium" panose="02020603020101020101" pitchFamily="18" charset="-127"/>
                <a:ea typeface="경기천년제목 Medium" panose="02020603020101020101" pitchFamily="18" charset="-127"/>
              </a:rPr>
              <a:t>오버피팅</a:t>
            </a:r>
            <a:r>
              <a:rPr lang="en-US" altLang="ko-KR" sz="1000" dirty="0">
                <a:solidFill>
                  <a:srgbClr val="0070C0"/>
                </a:solidFill>
                <a:latin typeface="경기천년제목 Medium" panose="02020603020101020101" pitchFamily="18" charset="-127"/>
                <a:ea typeface="경기천년제목 Medium" panose="02020603020101020101" pitchFamily="18" charset="-127"/>
              </a:rPr>
              <a:t>)</a:t>
            </a:r>
            <a:r>
              <a:rPr lang="ko-KR" altLang="en-US" sz="1000" dirty="0">
                <a:solidFill>
                  <a:srgbClr val="0070C0"/>
                </a:solidFill>
                <a:latin typeface="경기천년제목 Medium" panose="02020603020101020101" pitchFamily="18" charset="-127"/>
                <a:ea typeface="경기천년제목 Medium" panose="02020603020101020101" pitchFamily="18" charset="-127"/>
              </a:rPr>
              <a:t>되는 것 </a:t>
            </a:r>
            <a:endParaRPr lang="en-US" altLang="ko-KR" sz="1000" dirty="0">
              <a:solidFill>
                <a:srgbClr val="0070C0"/>
              </a:solidFill>
              <a:latin typeface="경기천년제목 Medium" panose="02020603020101020101" pitchFamily="18" charset="-127"/>
              <a:ea typeface="경기천년제목 Medium" panose="02020603020101020101" pitchFamily="18" charset="-127"/>
            </a:endParaRPr>
          </a:p>
          <a:p>
            <a:pPr algn="ctr"/>
            <a:r>
              <a:rPr lang="en-US" altLang="ko-KR" sz="1000" dirty="0">
                <a:solidFill>
                  <a:srgbClr val="0070C0"/>
                </a:solidFill>
                <a:latin typeface="경기천년제목 Medium" panose="02020603020101020101" pitchFamily="18" charset="-127"/>
                <a:ea typeface="경기천년제목 Medium" panose="02020603020101020101" pitchFamily="18" charset="-127"/>
              </a:rPr>
              <a:t>&amp; </a:t>
            </a:r>
            <a:r>
              <a:rPr lang="ko-KR" altLang="en-US" sz="1000" dirty="0">
                <a:solidFill>
                  <a:srgbClr val="0070C0"/>
                </a:solidFill>
                <a:latin typeface="경기천년제목 Medium" panose="02020603020101020101" pitchFamily="18" charset="-127"/>
                <a:ea typeface="경기천년제목 Medium" panose="02020603020101020101" pitchFamily="18" charset="-127"/>
              </a:rPr>
              <a:t> </a:t>
            </a:r>
            <a:r>
              <a:rPr lang="ko-KR" altLang="en-US" sz="1000" dirty="0" err="1">
                <a:solidFill>
                  <a:srgbClr val="0070C0"/>
                </a:solidFill>
                <a:latin typeface="경기천년제목 Medium" panose="02020603020101020101" pitchFamily="18" charset="-127"/>
                <a:ea typeface="경기천년제목 Medium" panose="02020603020101020101" pitchFamily="18" charset="-127"/>
              </a:rPr>
              <a:t>판별자가</a:t>
            </a:r>
            <a:r>
              <a:rPr lang="ko-KR" altLang="en-US" sz="1000" dirty="0">
                <a:solidFill>
                  <a:srgbClr val="0070C0"/>
                </a:solidFill>
                <a:latin typeface="경기천년제목 Medium" panose="02020603020101020101" pitchFamily="18" charset="-127"/>
                <a:ea typeface="경기천년제목 Medium" panose="02020603020101020101" pitchFamily="18" charset="-127"/>
              </a:rPr>
              <a:t> </a:t>
            </a:r>
            <a:r>
              <a:rPr lang="ko-KR" altLang="en-US" sz="1000" dirty="0" err="1">
                <a:solidFill>
                  <a:srgbClr val="0070C0"/>
                </a:solidFill>
                <a:latin typeface="경기천년제목 Medium" panose="02020603020101020101" pitchFamily="18" charset="-127"/>
                <a:ea typeface="경기천년제목 Medium" panose="02020603020101020101" pitchFamily="18" charset="-127"/>
              </a:rPr>
              <a:t>생성자보다</a:t>
            </a:r>
            <a:r>
              <a:rPr lang="ko-KR" altLang="en-US" sz="1000" dirty="0">
                <a:solidFill>
                  <a:srgbClr val="0070C0"/>
                </a:solidFill>
                <a:latin typeface="경기천년제목 Medium" panose="02020603020101020101" pitchFamily="18" charset="-127"/>
                <a:ea typeface="경기천년제목 Medium" panose="02020603020101020101" pitchFamily="18" charset="-127"/>
              </a:rPr>
              <a:t> 지나치게 빨리 학습되는 것을 방지</a:t>
            </a:r>
          </a:p>
        </p:txBody>
      </p:sp>
      <p:cxnSp>
        <p:nvCxnSpPr>
          <p:cNvPr id="20" name="직선 연결선 19"/>
          <p:cNvCxnSpPr/>
          <p:nvPr/>
        </p:nvCxnSpPr>
        <p:spPr>
          <a:xfrm flipV="1">
            <a:off x="2002631" y="2628900"/>
            <a:ext cx="340519" cy="22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4423" y="3111917"/>
            <a:ext cx="4827744" cy="246221"/>
          </a:xfrm>
          <a:prstGeom prst="rect">
            <a:avLst/>
          </a:prstGeom>
          <a:noFill/>
        </p:spPr>
        <p:txBody>
          <a:bodyPr wrap="square" rtlCol="0">
            <a:spAutoFit/>
          </a:bodyPr>
          <a:lstStyle/>
          <a:p>
            <a:pPr algn="ctr"/>
            <a:r>
              <a:rPr lang="en-US" altLang="ko-KR" sz="1000" dirty="0">
                <a:solidFill>
                  <a:srgbClr val="0070C0"/>
                </a:solidFill>
                <a:latin typeface="경기천년제목 Medium" panose="02020603020101020101" pitchFamily="18" charset="-127"/>
                <a:ea typeface="경기천년제목 Medium" panose="02020603020101020101" pitchFamily="18" charset="-127"/>
              </a:rPr>
              <a:t>#</a:t>
            </a:r>
            <a:r>
              <a:rPr lang="ko-KR" altLang="en-US" sz="1000" dirty="0" err="1">
                <a:solidFill>
                  <a:srgbClr val="0070C0"/>
                </a:solidFill>
                <a:latin typeface="경기천년제목 Medium" panose="02020603020101020101" pitchFamily="18" charset="-127"/>
                <a:ea typeface="경기천년제목 Medium" panose="02020603020101020101" pitchFamily="18" charset="-127"/>
              </a:rPr>
              <a:t>판별자의</a:t>
            </a:r>
            <a:r>
              <a:rPr lang="ko-KR" altLang="en-US" sz="1000" dirty="0">
                <a:solidFill>
                  <a:srgbClr val="0070C0"/>
                </a:solidFill>
                <a:latin typeface="경기천년제목 Medium" panose="02020603020101020101" pitchFamily="18" charset="-127"/>
                <a:ea typeface="경기천년제목 Medium" panose="02020603020101020101" pitchFamily="18" charset="-127"/>
              </a:rPr>
              <a:t> 마지막 층</a:t>
            </a:r>
            <a:r>
              <a:rPr lang="en-US" altLang="ko-KR" sz="1000" dirty="0">
                <a:solidFill>
                  <a:srgbClr val="0070C0"/>
                </a:solidFill>
                <a:latin typeface="경기천년제목 Medium" panose="02020603020101020101" pitchFamily="18" charset="-127"/>
                <a:ea typeface="경기천년제목 Medium" panose="02020603020101020101" pitchFamily="18" charset="-127"/>
              </a:rPr>
              <a:t>: </a:t>
            </a:r>
            <a:r>
              <a:rPr lang="ko-KR" altLang="en-US" sz="1000" dirty="0">
                <a:solidFill>
                  <a:srgbClr val="0070C0"/>
                </a:solidFill>
                <a:latin typeface="경기천년제목 Medium" panose="02020603020101020101" pitchFamily="18" charset="-127"/>
                <a:ea typeface="경기천년제목 Medium" panose="02020603020101020101" pitchFamily="18" charset="-127"/>
              </a:rPr>
              <a:t> 출력 값을 </a:t>
            </a:r>
            <a:r>
              <a:rPr lang="en-US" altLang="ko-KR" sz="1000" dirty="0">
                <a:solidFill>
                  <a:srgbClr val="0070C0"/>
                </a:solidFill>
                <a:latin typeface="경기천년제목 Medium" panose="02020603020101020101" pitchFamily="18" charset="-127"/>
                <a:ea typeface="경기천년제목 Medium" panose="02020603020101020101" pitchFamily="18" charset="-127"/>
              </a:rPr>
              <a:t>0</a:t>
            </a:r>
            <a:r>
              <a:rPr lang="ko-KR" altLang="en-US" sz="1000" dirty="0">
                <a:solidFill>
                  <a:srgbClr val="0070C0"/>
                </a:solidFill>
                <a:latin typeface="경기천년제목 Medium" panose="02020603020101020101" pitchFamily="18" charset="-127"/>
                <a:ea typeface="경기천년제목 Medium" panose="02020603020101020101" pitchFamily="18" charset="-127"/>
              </a:rPr>
              <a:t>과 </a:t>
            </a:r>
            <a:r>
              <a:rPr lang="en-US" altLang="ko-KR" sz="1000" dirty="0">
                <a:solidFill>
                  <a:srgbClr val="0070C0"/>
                </a:solidFill>
                <a:latin typeface="경기천년제목 Medium" panose="02020603020101020101" pitchFamily="18" charset="-127"/>
                <a:ea typeface="경기천년제목 Medium" panose="02020603020101020101" pitchFamily="18" charset="-127"/>
              </a:rPr>
              <a:t>1 </a:t>
            </a:r>
            <a:r>
              <a:rPr lang="ko-KR" altLang="en-US" sz="1000" dirty="0">
                <a:solidFill>
                  <a:srgbClr val="0070C0"/>
                </a:solidFill>
                <a:latin typeface="경기천년제목 Medium" panose="02020603020101020101" pitchFamily="18" charset="-127"/>
                <a:ea typeface="경기천년제목 Medium" panose="02020603020101020101" pitchFamily="18" charset="-127"/>
              </a:rPr>
              <a:t>사이로 만들기 위해 활성 함수로 </a:t>
            </a:r>
            <a:r>
              <a:rPr lang="en-US" altLang="ko-KR" sz="1000" dirty="0">
                <a:solidFill>
                  <a:srgbClr val="0070C0"/>
                </a:solidFill>
                <a:latin typeface="경기천년제목 Medium" panose="02020603020101020101" pitchFamily="18" charset="-127"/>
                <a:ea typeface="경기천년제목 Medium" panose="02020603020101020101" pitchFamily="18" charset="-127"/>
              </a:rPr>
              <a:t>Sigmoid</a:t>
            </a:r>
            <a:r>
              <a:rPr lang="ko-KR" altLang="en-US" sz="1000" dirty="0">
                <a:solidFill>
                  <a:srgbClr val="0070C0"/>
                </a:solidFill>
                <a:latin typeface="경기천년제목 Medium" panose="02020603020101020101" pitchFamily="18" charset="-127"/>
                <a:ea typeface="경기천년제목 Medium" panose="02020603020101020101" pitchFamily="18" charset="-127"/>
              </a:rPr>
              <a:t> 사용</a:t>
            </a:r>
          </a:p>
        </p:txBody>
      </p:sp>
      <p:cxnSp>
        <p:nvCxnSpPr>
          <p:cNvPr id="24" name="직선 연결선 23"/>
          <p:cNvCxnSpPr/>
          <p:nvPr/>
        </p:nvCxnSpPr>
        <p:spPr>
          <a:xfrm flipV="1">
            <a:off x="240772" y="3118405"/>
            <a:ext cx="2831041" cy="714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rot="10800000">
            <a:off x="1995485" y="4627737"/>
            <a:ext cx="211933" cy="306492"/>
          </a:xfrm>
          <a:prstGeom prst="rect">
            <a:avLst/>
          </a:prstGeom>
        </p:spPr>
        <p:txBody>
          <a:bodyPr wrap="square">
            <a:spAutoFit/>
          </a:bodyPr>
          <a:lstStyle/>
          <a:p>
            <a:r>
              <a:rPr lang="ko-KR" altLang="en-US" dirty="0">
                <a:solidFill>
                  <a:srgbClr val="00B050"/>
                </a:solidFill>
                <a:latin typeface="경기천년제목 Medium" panose="02020603020101020101" pitchFamily="18" charset="-127"/>
                <a:ea typeface="경기천년제목 Medium" panose="02020603020101020101" pitchFamily="18" charset="-127"/>
              </a:rPr>
              <a:t>┙</a:t>
            </a:r>
            <a:endParaRPr lang="ko-KR" altLang="en-US" dirty="0">
              <a:solidFill>
                <a:srgbClr val="00B050"/>
              </a:solidFill>
            </a:endParaRPr>
          </a:p>
        </p:txBody>
      </p:sp>
      <p:sp>
        <p:nvSpPr>
          <p:cNvPr id="27" name="직사각형 26"/>
          <p:cNvSpPr/>
          <p:nvPr/>
        </p:nvSpPr>
        <p:spPr>
          <a:xfrm rot="5400000">
            <a:off x="47300" y="3097219"/>
            <a:ext cx="362600" cy="307777"/>
          </a:xfrm>
          <a:prstGeom prst="rect">
            <a:avLst/>
          </a:prstGeom>
        </p:spPr>
        <p:txBody>
          <a:bodyPr wrap="none">
            <a:spAutoFit/>
          </a:bodyPr>
          <a:lstStyle/>
          <a:p>
            <a:r>
              <a:rPr lang="ko-KR" altLang="en-US" dirty="0">
                <a:solidFill>
                  <a:srgbClr val="0070C0"/>
                </a:solidFill>
                <a:latin typeface="경기천년제목 Medium" panose="02020603020101020101" pitchFamily="18" charset="-127"/>
                <a:ea typeface="경기천년제목 Medium" panose="02020603020101020101" pitchFamily="18" charset="-127"/>
              </a:rPr>
              <a:t>┙</a:t>
            </a:r>
            <a:endParaRPr lang="ko-KR" altLang="en-US" dirty="0">
              <a:solidFill>
                <a:srgbClr val="0070C0"/>
              </a:solidFill>
            </a:endParaRPr>
          </a:p>
        </p:txBody>
      </p:sp>
      <p:cxnSp>
        <p:nvCxnSpPr>
          <p:cNvPr id="28" name="직선 연결선 27"/>
          <p:cNvCxnSpPr/>
          <p:nvPr/>
        </p:nvCxnSpPr>
        <p:spPr>
          <a:xfrm flipV="1">
            <a:off x="184728" y="3579653"/>
            <a:ext cx="897550" cy="23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39807" y="3402570"/>
            <a:ext cx="5300111" cy="553998"/>
          </a:xfrm>
          <a:prstGeom prst="rect">
            <a:avLst/>
          </a:prstGeom>
          <a:noFill/>
        </p:spPr>
        <p:txBody>
          <a:bodyPr wrap="square" rtlCol="0">
            <a:spAutoFit/>
          </a:bodyPr>
          <a:lstStyle/>
          <a:p>
            <a:r>
              <a:rPr lang="en-US" altLang="ko-KR" sz="1000" dirty="0">
                <a:solidFill>
                  <a:srgbClr val="00B050"/>
                </a:solidFill>
                <a:latin typeface="경기천년제목 Medium" panose="02020603020101020101" pitchFamily="18" charset="-127"/>
                <a:ea typeface="경기천년제목 Medium" panose="02020603020101020101" pitchFamily="18" charset="-127"/>
              </a:rPr>
              <a:t>                         &lt;</a:t>
            </a:r>
            <a:r>
              <a:rPr lang="ko-KR" altLang="en-US" sz="1000" dirty="0">
                <a:solidFill>
                  <a:srgbClr val="00B050"/>
                </a:solidFill>
                <a:latin typeface="경기천년제목 Medium" panose="02020603020101020101" pitchFamily="18" charset="-127"/>
                <a:ea typeface="경기천년제목 Medium" panose="02020603020101020101" pitchFamily="18" charset="-127"/>
              </a:rPr>
              <a:t>구현 방법</a:t>
            </a:r>
            <a:r>
              <a:rPr lang="en-US" altLang="ko-KR" sz="1000" dirty="0">
                <a:solidFill>
                  <a:srgbClr val="00B050"/>
                </a:solidFill>
                <a:latin typeface="경기천년제목 Medium" panose="02020603020101020101" pitchFamily="18" charset="-127"/>
                <a:ea typeface="경기천년제목 Medium" panose="02020603020101020101" pitchFamily="18" charset="-127"/>
              </a:rPr>
              <a:t>2&gt;</a:t>
            </a:r>
          </a:p>
          <a:p>
            <a:r>
              <a:rPr lang="en-US" altLang="ko-KR" sz="1000" dirty="0">
                <a:solidFill>
                  <a:srgbClr val="00B050"/>
                </a:solidFill>
                <a:latin typeface="경기천년제목 Medium" panose="02020603020101020101" pitchFamily="18" charset="-127"/>
                <a:ea typeface="경기천년제목 Medium" panose="02020603020101020101" pitchFamily="18" charset="-127"/>
              </a:rPr>
              <a:t>(32, 32,3) </a:t>
            </a:r>
            <a:r>
              <a:rPr lang="ko-KR" altLang="en-US" sz="1000" dirty="0">
                <a:solidFill>
                  <a:srgbClr val="00B050"/>
                </a:solidFill>
                <a:latin typeface="경기천년제목 Medium" panose="02020603020101020101" pitchFamily="18" charset="-127"/>
                <a:ea typeface="경기천년제목 Medium" panose="02020603020101020101" pitchFamily="18" charset="-127"/>
              </a:rPr>
              <a:t>크기의 이미지가 진짜일 확률을 추정하여 이진 값으로 매핑</a:t>
            </a:r>
          </a:p>
          <a:p>
            <a:pPr algn="ctr"/>
            <a:endParaRPr lang="ko-KR" altLang="en-US" sz="1000" dirty="0">
              <a:solidFill>
                <a:srgbClr val="00B050"/>
              </a:solidFill>
              <a:latin typeface="경기천년제목 Medium" panose="02020603020101020101" pitchFamily="18" charset="-127"/>
              <a:ea typeface="경기천년제목 Medium" panose="02020603020101020101" pitchFamily="18" charset="-127"/>
            </a:endParaRPr>
          </a:p>
        </p:txBody>
      </p:sp>
      <p:cxnSp>
        <p:nvCxnSpPr>
          <p:cNvPr id="36" name="직선 연결선 35"/>
          <p:cNvCxnSpPr/>
          <p:nvPr/>
        </p:nvCxnSpPr>
        <p:spPr>
          <a:xfrm>
            <a:off x="289868" y="3579653"/>
            <a:ext cx="0" cy="10006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a:off x="289868" y="3679717"/>
            <a:ext cx="78776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558910" y="2961031"/>
            <a:ext cx="4387595" cy="1077218"/>
          </a:xfrm>
          <a:prstGeom prst="rect">
            <a:avLst/>
          </a:prstGeom>
          <a:noFill/>
        </p:spPr>
        <p:txBody>
          <a:bodyPr wrap="square" rtlCol="0">
            <a:spAutoFit/>
          </a:bodyPr>
          <a:lstStyle/>
          <a:p>
            <a:pPr algn="ctr"/>
            <a:r>
              <a:rPr lang="en-US" altLang="ko-KR" sz="1000" dirty="0">
                <a:solidFill>
                  <a:srgbClr val="0070C0"/>
                </a:solidFill>
                <a:latin typeface="경기천년제목 Medium" panose="02020603020101020101" pitchFamily="18" charset="-127"/>
                <a:ea typeface="경기천년제목 Medium" panose="02020603020101020101" pitchFamily="18" charset="-127"/>
              </a:rPr>
              <a:t>#</a:t>
            </a:r>
            <a:r>
              <a:rPr lang="en-US" altLang="ko-KR" sz="1000" dirty="0" err="1">
                <a:solidFill>
                  <a:srgbClr val="0070C0"/>
                </a:solidFill>
                <a:latin typeface="경기천년제목 Medium" panose="02020603020101020101" pitchFamily="18" charset="-127"/>
                <a:ea typeface="경기천년제목 Medium" panose="02020603020101020101" pitchFamily="18" charset="-127"/>
              </a:rPr>
              <a:t>RMSProp</a:t>
            </a:r>
            <a:r>
              <a:rPr lang="en-US" altLang="ko-KR" sz="1000" dirty="0">
                <a:solidFill>
                  <a:srgbClr val="0070C0"/>
                </a:solidFill>
                <a:latin typeface="경기천년제목 Medium" panose="02020603020101020101" pitchFamily="18" charset="-127"/>
                <a:ea typeface="경기천년제목 Medium" panose="02020603020101020101" pitchFamily="18" charset="-127"/>
              </a:rPr>
              <a:t> </a:t>
            </a:r>
            <a:r>
              <a:rPr lang="ko-KR" altLang="en-US" sz="1000" dirty="0" err="1">
                <a:solidFill>
                  <a:srgbClr val="0070C0"/>
                </a:solidFill>
                <a:latin typeface="경기천년제목 Medium" panose="02020603020101020101" pitchFamily="18" charset="-127"/>
                <a:ea typeface="경기천년제목 Medium" panose="02020603020101020101" pitchFamily="18" charset="-127"/>
              </a:rPr>
              <a:t>옵티마이저</a:t>
            </a:r>
            <a:r>
              <a:rPr lang="en-US" altLang="ko-KR" sz="1000" dirty="0">
                <a:solidFill>
                  <a:srgbClr val="0070C0"/>
                </a:solidFill>
                <a:latin typeface="경기천년제목 Medium" panose="02020603020101020101" pitchFamily="18" charset="-127"/>
                <a:ea typeface="경기천년제목 Medium" panose="02020603020101020101" pitchFamily="18" charset="-127"/>
              </a:rPr>
              <a:t>: </a:t>
            </a:r>
            <a:r>
              <a:rPr lang="ko-KR" altLang="en-US" dirty="0">
                <a:solidFill>
                  <a:srgbClr val="0070C0"/>
                </a:solidFill>
              </a:rPr>
              <a:t> </a:t>
            </a:r>
            <a:r>
              <a:rPr lang="ko-KR" altLang="en-US" sz="1000" dirty="0" err="1">
                <a:solidFill>
                  <a:srgbClr val="0070C0"/>
                </a:solidFill>
                <a:latin typeface="경기천년제목 Medium" panose="02020603020101020101" pitchFamily="18" charset="-127"/>
                <a:ea typeface="경기천년제목 Medium" panose="02020603020101020101" pitchFamily="18" charset="-127"/>
              </a:rPr>
              <a:t>학습률이</a:t>
            </a:r>
            <a:r>
              <a:rPr lang="ko-KR" altLang="en-US" sz="1000" dirty="0">
                <a:solidFill>
                  <a:srgbClr val="0070C0"/>
                </a:solidFill>
                <a:latin typeface="경기천년제목 Medium" panose="02020603020101020101" pitchFamily="18" charset="-127"/>
                <a:ea typeface="경기천년제목 Medium" panose="02020603020101020101" pitchFamily="18" charset="-127"/>
              </a:rPr>
              <a:t> 급격하게 감소하는 문제를 해결하기 위한 기법</a:t>
            </a:r>
            <a:endParaRPr lang="en-US" altLang="ko-KR" sz="1000" dirty="0">
              <a:solidFill>
                <a:srgbClr val="0070C0"/>
              </a:solidFill>
              <a:latin typeface="경기천년제목 Medium" panose="02020603020101020101" pitchFamily="18" charset="-127"/>
              <a:ea typeface="경기천년제목 Medium" panose="02020603020101020101" pitchFamily="18" charset="-127"/>
            </a:endParaRPr>
          </a:p>
          <a:p>
            <a:pPr algn="ctr"/>
            <a:endParaRPr lang="en-US" altLang="ko-KR" sz="1000" dirty="0">
              <a:solidFill>
                <a:srgbClr val="0070C0"/>
              </a:solidFill>
              <a:latin typeface="경기천년제목 Medium" panose="02020603020101020101" pitchFamily="18" charset="-127"/>
              <a:ea typeface="경기천년제목 Medium" panose="02020603020101020101" pitchFamily="18" charset="-127"/>
            </a:endParaRPr>
          </a:p>
          <a:p>
            <a:pPr algn="ctr"/>
            <a:r>
              <a:rPr lang="ko-KR" altLang="en-US" sz="1000" dirty="0" err="1">
                <a:solidFill>
                  <a:srgbClr val="0070C0"/>
                </a:solidFill>
                <a:latin typeface="경기천년제목 Medium" panose="02020603020101020101" pitchFamily="18" charset="-127"/>
                <a:ea typeface="경기천년제목 Medium" panose="02020603020101020101" pitchFamily="18" charset="-127"/>
              </a:rPr>
              <a:t>판별자의</a:t>
            </a:r>
            <a:r>
              <a:rPr lang="ko-KR" altLang="en-US" sz="1000" dirty="0">
                <a:solidFill>
                  <a:srgbClr val="0070C0"/>
                </a:solidFill>
                <a:latin typeface="경기천년제목 Medium" panose="02020603020101020101" pitchFamily="18" charset="-127"/>
                <a:ea typeface="경기천년제목 Medium" panose="02020603020101020101" pitchFamily="18" charset="-127"/>
              </a:rPr>
              <a:t> </a:t>
            </a:r>
            <a:r>
              <a:rPr lang="ko-KR" altLang="en-US" sz="1000" dirty="0" err="1">
                <a:solidFill>
                  <a:srgbClr val="0070C0"/>
                </a:solidFill>
                <a:latin typeface="경기천년제목 Medium" panose="02020603020101020101" pitchFamily="18" charset="-127"/>
                <a:ea typeface="경기천년제목 Medium" panose="02020603020101020101" pitchFamily="18" charset="-127"/>
              </a:rPr>
              <a:t>출력값</a:t>
            </a:r>
            <a:r>
              <a:rPr lang="en-US" altLang="ko-KR" sz="1000" dirty="0">
                <a:solidFill>
                  <a:srgbClr val="0070C0"/>
                </a:solidFill>
                <a:latin typeface="경기천년제목 Medium" panose="02020603020101020101" pitchFamily="18" charset="-127"/>
                <a:ea typeface="경기천년제목 Medium" panose="02020603020101020101" pitchFamily="18" charset="-127"/>
              </a:rPr>
              <a:t>:</a:t>
            </a:r>
            <a:r>
              <a:rPr lang="ko-KR" altLang="en-US" sz="1000" dirty="0">
                <a:solidFill>
                  <a:srgbClr val="0070C0"/>
                </a:solidFill>
                <a:latin typeface="경기천년제목 Medium" panose="02020603020101020101" pitchFamily="18" charset="-127"/>
                <a:ea typeface="경기천년제목 Medium" panose="02020603020101020101" pitchFamily="18" charset="-127"/>
              </a:rPr>
              <a:t> 이미지가 진짜일 확률</a:t>
            </a:r>
            <a:r>
              <a:rPr lang="en-US" altLang="ko-KR" sz="1000" dirty="0">
                <a:solidFill>
                  <a:srgbClr val="0070C0"/>
                </a:solidFill>
                <a:latin typeface="경기천년제목 Medium" panose="02020603020101020101" pitchFamily="18" charset="-127"/>
                <a:ea typeface="경기천년제목 Medium" panose="02020603020101020101" pitchFamily="18" charset="-127"/>
              </a:rPr>
              <a:t>. </a:t>
            </a:r>
            <a:r>
              <a:rPr lang="ko-KR" altLang="en-US" sz="1000" dirty="0">
                <a:solidFill>
                  <a:srgbClr val="0070C0"/>
                </a:solidFill>
                <a:latin typeface="경기천년제목 Medium" panose="02020603020101020101" pitchFamily="18" charset="-127"/>
                <a:ea typeface="경기천년제목 Medium" panose="02020603020101020101" pitchFamily="18" charset="-127"/>
              </a:rPr>
              <a:t>확률이 정답과 얼마나 </a:t>
            </a:r>
            <a:r>
              <a:rPr lang="ko-KR" altLang="en-US" sz="1000" dirty="0" err="1">
                <a:solidFill>
                  <a:srgbClr val="0070C0"/>
                </a:solidFill>
                <a:latin typeface="경기천년제목 Medium" panose="02020603020101020101" pitchFamily="18" charset="-127"/>
                <a:ea typeface="경기천년제목 Medium" panose="02020603020101020101" pitchFamily="18" charset="-127"/>
              </a:rPr>
              <a:t>가까운지를</a:t>
            </a:r>
            <a:r>
              <a:rPr lang="ko-KR" altLang="en-US" sz="1000" dirty="0">
                <a:solidFill>
                  <a:srgbClr val="0070C0"/>
                </a:solidFill>
                <a:latin typeface="경기천년제목 Medium" panose="02020603020101020101" pitchFamily="18" charset="-127"/>
                <a:ea typeface="경기천년제목 Medium" panose="02020603020101020101" pitchFamily="18" charset="-127"/>
              </a:rPr>
              <a:t> </a:t>
            </a:r>
            <a:endParaRPr lang="en-US" altLang="ko-KR" sz="1000" dirty="0">
              <a:solidFill>
                <a:srgbClr val="0070C0"/>
              </a:solidFill>
              <a:latin typeface="경기천년제목 Medium" panose="02020603020101020101" pitchFamily="18" charset="-127"/>
              <a:ea typeface="경기천년제목 Medium" panose="02020603020101020101" pitchFamily="18" charset="-127"/>
            </a:endParaRPr>
          </a:p>
          <a:p>
            <a:pPr algn="ctr"/>
            <a:r>
              <a:rPr lang="ko-KR" altLang="en-US" sz="1000" dirty="0">
                <a:solidFill>
                  <a:srgbClr val="0070C0"/>
                </a:solidFill>
                <a:latin typeface="경기천년제목 Medium" panose="02020603020101020101" pitchFamily="18" charset="-127"/>
                <a:ea typeface="경기천년제목 Medium" panose="02020603020101020101" pitchFamily="18" charset="-127"/>
              </a:rPr>
              <a:t>측정하기 위해 </a:t>
            </a:r>
            <a:r>
              <a:rPr lang="en-US" altLang="ko-KR" sz="1000" dirty="0">
                <a:solidFill>
                  <a:srgbClr val="0070C0"/>
                </a:solidFill>
                <a:latin typeface="경기천년제목 Medium" panose="02020603020101020101" pitchFamily="18" charset="-127"/>
                <a:ea typeface="경기천년제목 Medium" panose="02020603020101020101" pitchFamily="18" charset="-127"/>
              </a:rPr>
              <a:t>‘Binary cross entropy’ </a:t>
            </a:r>
            <a:r>
              <a:rPr lang="ko-KR" altLang="en-US" sz="1000" dirty="0">
                <a:solidFill>
                  <a:srgbClr val="0070C0"/>
                </a:solidFill>
                <a:latin typeface="경기천년제목 Medium" panose="02020603020101020101" pitchFamily="18" charset="-127"/>
                <a:ea typeface="경기천년제목 Medium" panose="02020603020101020101" pitchFamily="18" charset="-127"/>
              </a:rPr>
              <a:t>손실 함수를 사용</a:t>
            </a:r>
            <a:endParaRPr lang="en-US" altLang="ko-KR" sz="1000" dirty="0">
              <a:solidFill>
                <a:srgbClr val="0070C0"/>
              </a:solidFill>
              <a:latin typeface="경기천년제목 Medium" panose="02020603020101020101" pitchFamily="18" charset="-127"/>
              <a:ea typeface="경기천년제목 Medium" panose="02020603020101020101" pitchFamily="18" charset="-127"/>
            </a:endParaRPr>
          </a:p>
          <a:p>
            <a:pPr algn="ctr"/>
            <a:endParaRPr lang="en-US" altLang="ko-KR" sz="1000" dirty="0">
              <a:solidFill>
                <a:srgbClr val="0070C0"/>
              </a:solidFill>
              <a:latin typeface="경기천년제목 Medium" panose="02020603020101020101" pitchFamily="18" charset="-127"/>
              <a:ea typeface="경기천년제목 Medium" panose="02020603020101020101" pitchFamily="18" charset="-127"/>
            </a:endParaRPr>
          </a:p>
          <a:p>
            <a:pPr algn="ctr"/>
            <a:r>
              <a:rPr lang="ko-KR" altLang="en-US" sz="1000" dirty="0" err="1">
                <a:solidFill>
                  <a:srgbClr val="0070C0"/>
                </a:solidFill>
                <a:latin typeface="경기천년제목 Medium" panose="02020603020101020101" pitchFamily="18" charset="-127"/>
                <a:ea typeface="경기천년제목 Medium" panose="02020603020101020101" pitchFamily="18" charset="-127"/>
              </a:rPr>
              <a:t>판별자가</a:t>
            </a:r>
            <a:r>
              <a:rPr lang="ko-KR" altLang="en-US" sz="1000" dirty="0">
                <a:solidFill>
                  <a:srgbClr val="0070C0"/>
                </a:solidFill>
                <a:latin typeface="경기천년제목 Medium" panose="02020603020101020101" pitchFamily="18" charset="-127"/>
                <a:ea typeface="경기천년제목 Medium" panose="02020603020101020101" pitchFamily="18" charset="-127"/>
              </a:rPr>
              <a:t> 출력한 확률 값이 정답에 가까우면 ↓ 정답에서 멀면 ↑</a:t>
            </a:r>
          </a:p>
        </p:txBody>
      </p:sp>
      <p:cxnSp>
        <p:nvCxnSpPr>
          <p:cNvPr id="45" name="직선 연결선 44"/>
          <p:cNvCxnSpPr/>
          <p:nvPr/>
        </p:nvCxnSpPr>
        <p:spPr>
          <a:xfrm>
            <a:off x="5922169" y="4166875"/>
            <a:ext cx="200025" cy="8365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flipH="1">
            <a:off x="5805488" y="4251234"/>
            <a:ext cx="316706" cy="3908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a:off x="6119812" y="4248075"/>
            <a:ext cx="238125" cy="187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직선 연결선 54"/>
          <p:cNvCxnSpPr/>
          <p:nvPr/>
        </p:nvCxnSpPr>
        <p:spPr>
          <a:xfrm>
            <a:off x="6357937" y="4107410"/>
            <a:ext cx="0" cy="14066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직선 연결선 58"/>
          <p:cNvCxnSpPr/>
          <p:nvPr/>
        </p:nvCxnSpPr>
        <p:spPr>
          <a:xfrm>
            <a:off x="2343150" y="3904235"/>
            <a:ext cx="1002578" cy="24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직선 연결선 60"/>
          <p:cNvCxnSpPr/>
          <p:nvPr/>
        </p:nvCxnSpPr>
        <p:spPr>
          <a:xfrm flipV="1">
            <a:off x="4187473" y="4213820"/>
            <a:ext cx="1618015" cy="76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직선 연결선 62"/>
          <p:cNvCxnSpPr/>
          <p:nvPr/>
        </p:nvCxnSpPr>
        <p:spPr>
          <a:xfrm>
            <a:off x="1637099" y="4079420"/>
            <a:ext cx="848926" cy="46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a:off x="3893575" y="4391988"/>
            <a:ext cx="164997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그림 7"/>
          <p:cNvPicPr>
            <a:picLocks noChangeAspect="1"/>
          </p:cNvPicPr>
          <p:nvPr/>
        </p:nvPicPr>
        <p:blipFill>
          <a:blip r:embed="rId3"/>
          <a:stretch>
            <a:fillRect/>
          </a:stretch>
        </p:blipFill>
        <p:spPr>
          <a:xfrm>
            <a:off x="171084" y="599875"/>
            <a:ext cx="3490440" cy="3842772"/>
          </a:xfrm>
          <a:prstGeom prst="rect">
            <a:avLst/>
          </a:prstGeom>
        </p:spPr>
      </p:pic>
      <p:sp>
        <p:nvSpPr>
          <p:cNvPr id="67" name="TextBox 66"/>
          <p:cNvSpPr txBox="1"/>
          <p:nvPr/>
        </p:nvSpPr>
        <p:spPr>
          <a:xfrm>
            <a:off x="6319837" y="4100771"/>
            <a:ext cx="2529860" cy="246221"/>
          </a:xfrm>
          <a:prstGeom prst="rect">
            <a:avLst/>
          </a:prstGeom>
          <a:noFill/>
        </p:spPr>
        <p:txBody>
          <a:bodyPr wrap="none" rtlCol="0">
            <a:spAutoFit/>
          </a:bodyPr>
          <a:lstStyle/>
          <a:p>
            <a:r>
              <a:rPr lang="ko-KR" altLang="en-US" sz="1000" dirty="0">
                <a:solidFill>
                  <a:srgbClr val="FF0000"/>
                </a:solidFill>
                <a:latin typeface="경기천년제목 Medium" panose="02020603020101020101" pitchFamily="18" charset="-127"/>
                <a:ea typeface="경기천년제목 Medium" panose="02020603020101020101" pitchFamily="18" charset="-127"/>
              </a:rPr>
              <a:t>손실 함수의 값을 낮추는 것이 모델 학습의 목표</a:t>
            </a:r>
          </a:p>
        </p:txBody>
      </p:sp>
    </p:spTree>
    <p:extLst>
      <p:ext uri="{BB962C8B-B14F-4D97-AF65-F5344CB8AC3E}">
        <p14:creationId xmlns:p14="http://schemas.microsoft.com/office/powerpoint/2010/main" val="399573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530723" y="314326"/>
            <a:ext cx="8441827" cy="1782750"/>
          </a:xfrm>
        </p:spPr>
        <p:txBody>
          <a:bodyPr/>
          <a:lstStyle/>
          <a:p>
            <a:pPr marL="0" lvl="0" indent="0" algn="just" eaLnBrk="0" fontAlgn="base" hangingPunct="0">
              <a:spcBef>
                <a:spcPct val="0"/>
              </a:spcBef>
              <a:spcAft>
                <a:spcPct val="0"/>
              </a:spcAft>
              <a:buClrTx/>
              <a:buSzTx/>
            </a:pPr>
            <a:r>
              <a:rPr lang="ko-KR" altLang="ko-KR" sz="3200" b="1" dirty="0">
                <a:solidFill>
                  <a:schemeClr val="accent1"/>
                </a:solidFill>
                <a:latin typeface="경기천년제목V Bold" panose="02020803020101020101" pitchFamily="18" charset="-127"/>
                <a:ea typeface="경기천년제목V Bold" panose="02020803020101020101" pitchFamily="18" charset="-127"/>
              </a:rPr>
              <a:t>적대적 네트워크</a:t>
            </a:r>
            <a:endParaRPr lang="en-US" altLang="ko-KR" sz="3200" b="1" dirty="0">
              <a:solidFill>
                <a:schemeClr val="accent1"/>
              </a:solidFill>
              <a:latin typeface="경기천년제목V Bold" panose="02020803020101020101" pitchFamily="18" charset="-127"/>
              <a:ea typeface="경기천년제목V Bold" panose="02020803020101020101" pitchFamily="18" charset="-127"/>
            </a:endParaRPr>
          </a:p>
          <a:p>
            <a:pPr marL="0" lvl="0" indent="0" algn="just" eaLnBrk="0" fontAlgn="base" hangingPunct="0">
              <a:spcBef>
                <a:spcPct val="0"/>
              </a:spcBef>
              <a:spcAft>
                <a:spcPct val="0"/>
              </a:spcAft>
              <a:buClrTx/>
              <a:buSzTx/>
            </a:pPr>
            <a:endParaRPr lang="en-US" altLang="ko-KR" sz="1400" dirty="0">
              <a:solidFill>
                <a:schemeClr val="bg1"/>
              </a:solidFill>
              <a:latin typeface="경기천년제목 Medium" panose="02020603020101020101" pitchFamily="18" charset="-127"/>
              <a:ea typeface="경기천년제목 Medium" panose="02020603020101020101" pitchFamily="18" charset="-127"/>
            </a:endParaRPr>
          </a:p>
          <a:p>
            <a:pPr marL="0" lvl="0" indent="0" algn="just" eaLnBrk="0" fontAlgn="base" hangingPunct="0">
              <a:spcBef>
                <a:spcPct val="0"/>
              </a:spcBef>
              <a:spcAft>
                <a:spcPct val="0"/>
              </a:spcAft>
              <a:buClrTx/>
              <a:buSzTx/>
            </a:pPr>
            <a:r>
              <a:rPr lang="ko-KR" altLang="ko-KR" sz="1400" dirty="0" err="1">
                <a:solidFill>
                  <a:schemeClr val="bg1"/>
                </a:solidFill>
                <a:latin typeface="경기천년제목 Medium" panose="02020603020101020101" pitchFamily="18" charset="-127"/>
                <a:ea typeface="경기천년제목 Medium" panose="02020603020101020101" pitchFamily="18" charset="-127"/>
              </a:rPr>
              <a:t>생성자와</a:t>
            </a:r>
            <a:r>
              <a:rPr lang="ko-KR" altLang="ko-KR" sz="1400" dirty="0">
                <a:solidFill>
                  <a:schemeClr val="bg1"/>
                </a:solidFill>
                <a:latin typeface="경기천년제목 Medium" panose="02020603020101020101" pitchFamily="18" charset="-127"/>
                <a:ea typeface="경기천년제목 Medium" panose="02020603020101020101" pitchFamily="18" charset="-127"/>
              </a:rPr>
              <a:t> </a:t>
            </a:r>
            <a:r>
              <a:rPr lang="ko-KR" altLang="ko-KR" sz="1400" dirty="0" err="1">
                <a:solidFill>
                  <a:schemeClr val="bg1"/>
                </a:solidFill>
                <a:latin typeface="경기천년제목 Medium" panose="02020603020101020101" pitchFamily="18" charset="-127"/>
                <a:ea typeface="경기천년제목 Medium" panose="02020603020101020101" pitchFamily="18" charset="-127"/>
              </a:rPr>
              <a:t>판별자를</a:t>
            </a:r>
            <a:r>
              <a:rPr lang="ko-KR" altLang="ko-KR" sz="1400" dirty="0">
                <a:solidFill>
                  <a:schemeClr val="bg1"/>
                </a:solidFill>
                <a:latin typeface="경기천년제목 Medium" panose="02020603020101020101" pitchFamily="18" charset="-127"/>
                <a:ea typeface="경기천년제목 Medium" panose="02020603020101020101" pitchFamily="18" charset="-127"/>
              </a:rPr>
              <a:t> </a:t>
            </a:r>
            <a:r>
              <a:rPr lang="ko-KR" altLang="ko-KR" sz="1400" dirty="0">
                <a:solidFill>
                  <a:srgbClr val="FFC000"/>
                </a:solidFill>
                <a:latin typeface="경기천년제목 Medium" panose="02020603020101020101" pitchFamily="18" charset="-127"/>
                <a:ea typeface="경기천년제목 Medium" panose="02020603020101020101" pitchFamily="18" charset="-127"/>
              </a:rPr>
              <a:t>연결하여 </a:t>
            </a:r>
            <a:r>
              <a:rPr lang="ko-KR" altLang="ko-KR" sz="1400" dirty="0" err="1">
                <a:solidFill>
                  <a:srgbClr val="FFC000"/>
                </a:solidFill>
                <a:latin typeface="경기천년제목 Medium" panose="02020603020101020101" pitchFamily="18" charset="-127"/>
                <a:ea typeface="경기천년제목 Medium" panose="02020603020101020101" pitchFamily="18" charset="-127"/>
              </a:rPr>
              <a:t>GAN을</a:t>
            </a:r>
            <a:r>
              <a:rPr lang="ko-KR" altLang="ko-KR" sz="1400" dirty="0">
                <a:solidFill>
                  <a:srgbClr val="FFC000"/>
                </a:solidFill>
                <a:latin typeface="경기천년제목 Medium" panose="02020603020101020101" pitchFamily="18" charset="-127"/>
                <a:ea typeface="경기천년제목 Medium" panose="02020603020101020101" pitchFamily="18" charset="-127"/>
              </a:rPr>
              <a:t> 설정</a:t>
            </a:r>
            <a:r>
              <a:rPr lang="ko-KR" altLang="ko-KR" sz="1400" dirty="0">
                <a:solidFill>
                  <a:schemeClr val="bg1"/>
                </a:solidFill>
                <a:latin typeface="경기천년제목 Medium" panose="02020603020101020101" pitchFamily="18" charset="-127"/>
                <a:ea typeface="경기천년제목 Medium" panose="02020603020101020101" pitchFamily="18" charset="-127"/>
              </a:rPr>
              <a:t>합니다. </a:t>
            </a:r>
            <a:endParaRPr lang="en-US" altLang="ko-KR" sz="1400" dirty="0">
              <a:solidFill>
                <a:schemeClr val="bg1"/>
              </a:solidFill>
              <a:latin typeface="경기천년제목 Medium" panose="02020603020101020101" pitchFamily="18" charset="-127"/>
              <a:ea typeface="경기천년제목 Medium" panose="02020603020101020101" pitchFamily="18" charset="-127"/>
            </a:endParaRPr>
          </a:p>
          <a:p>
            <a:pPr marL="0" lvl="0" indent="0" algn="just" eaLnBrk="0" fontAlgn="base" hangingPunct="0">
              <a:spcBef>
                <a:spcPct val="0"/>
              </a:spcBef>
              <a:spcAft>
                <a:spcPct val="0"/>
              </a:spcAft>
              <a:buClrTx/>
              <a:buSzTx/>
            </a:pPr>
            <a:endParaRPr lang="en-US" altLang="ko-KR" sz="1400" dirty="0">
              <a:solidFill>
                <a:schemeClr val="bg1"/>
              </a:solidFill>
              <a:latin typeface="경기천년제목 Medium" panose="02020603020101020101" pitchFamily="18" charset="-127"/>
              <a:ea typeface="경기천년제목 Medium" panose="02020603020101020101" pitchFamily="18" charset="-127"/>
            </a:endParaRPr>
          </a:p>
          <a:p>
            <a:pPr marL="0" lvl="0" indent="0" algn="just" eaLnBrk="0" fontAlgn="base" hangingPunct="0">
              <a:spcBef>
                <a:spcPct val="0"/>
              </a:spcBef>
              <a:spcAft>
                <a:spcPct val="0"/>
              </a:spcAft>
              <a:buClrTx/>
              <a:buSzTx/>
            </a:pPr>
            <a:r>
              <a:rPr lang="ko-KR" altLang="ko-KR" sz="1400" dirty="0">
                <a:solidFill>
                  <a:schemeClr val="bg1"/>
                </a:solidFill>
                <a:latin typeface="경기천년제목 Medium" panose="02020603020101020101" pitchFamily="18" charset="-127"/>
                <a:ea typeface="경기천년제목 Medium" panose="02020603020101020101" pitchFamily="18" charset="-127"/>
              </a:rPr>
              <a:t>잠재 공간의 포인트를 “진짜" 또는 “</a:t>
            </a:r>
            <a:r>
              <a:rPr lang="ko-KR" altLang="ko-KR" sz="1400" dirty="0" err="1">
                <a:solidFill>
                  <a:schemeClr val="bg1"/>
                </a:solidFill>
                <a:latin typeface="경기천년제목 Medium" panose="02020603020101020101" pitchFamily="18" charset="-127"/>
                <a:ea typeface="경기천년제목 Medium" panose="02020603020101020101" pitchFamily="18" charset="-127"/>
              </a:rPr>
              <a:t>가짜"의</a:t>
            </a:r>
            <a:r>
              <a:rPr lang="ko-KR" altLang="ko-KR" sz="1400" dirty="0">
                <a:solidFill>
                  <a:schemeClr val="bg1"/>
                </a:solidFill>
                <a:latin typeface="경기천년제목 Medium" panose="02020603020101020101" pitchFamily="18" charset="-127"/>
                <a:ea typeface="경기천년제목 Medium" panose="02020603020101020101" pitchFamily="18" charset="-127"/>
              </a:rPr>
              <a:t> 분류 결정으로 변환</a:t>
            </a:r>
            <a:r>
              <a:rPr lang="en-US" altLang="ko-KR" sz="1400" dirty="0">
                <a:solidFill>
                  <a:schemeClr val="bg1"/>
                </a:solidFill>
                <a:latin typeface="경기천년제목 Medium" panose="02020603020101020101" pitchFamily="18" charset="-127"/>
                <a:ea typeface="경기천년제목 Medium" panose="02020603020101020101" pitchFamily="18" charset="-127"/>
              </a:rPr>
              <a:t> / </a:t>
            </a:r>
            <a:r>
              <a:rPr lang="ko-KR" altLang="ko-KR" sz="1400" dirty="0">
                <a:solidFill>
                  <a:schemeClr val="bg1"/>
                </a:solidFill>
                <a:latin typeface="경기천년제목 Medium" panose="02020603020101020101" pitchFamily="18" charset="-127"/>
                <a:ea typeface="경기천년제목 Medium" panose="02020603020101020101" pitchFamily="18" charset="-127"/>
              </a:rPr>
              <a:t>훈련에 사용되는 타깃 레이블은 </a:t>
            </a:r>
            <a:r>
              <a:rPr lang="en-US" altLang="ko-KR" sz="1400" dirty="0">
                <a:solidFill>
                  <a:schemeClr val="bg1"/>
                </a:solidFill>
                <a:latin typeface="경기천년제목 Medium" panose="02020603020101020101" pitchFamily="18" charset="-127"/>
                <a:ea typeface="경기천년제목 Medium" panose="02020603020101020101" pitchFamily="18" charset="-127"/>
              </a:rPr>
              <a:t>=&gt;</a:t>
            </a:r>
            <a:r>
              <a:rPr lang="ko-KR" altLang="ko-KR" sz="1400" dirty="0">
                <a:solidFill>
                  <a:schemeClr val="bg1"/>
                </a:solidFill>
                <a:latin typeface="경기천년제목 Medium" panose="02020603020101020101" pitchFamily="18" charset="-127"/>
                <a:ea typeface="경기천년제목 Medium" panose="02020603020101020101" pitchFamily="18" charset="-127"/>
              </a:rPr>
              <a:t> '진짜 이미지‘</a:t>
            </a:r>
            <a:r>
              <a:rPr lang="en-US" altLang="ko-KR" sz="1400" dirty="0">
                <a:solidFill>
                  <a:schemeClr val="bg1"/>
                </a:solidFill>
                <a:latin typeface="경기천년제목 Medium" panose="02020603020101020101" pitchFamily="18" charset="-127"/>
                <a:ea typeface="경기천년제목 Medium" panose="02020603020101020101" pitchFamily="18" charset="-127"/>
              </a:rPr>
              <a:t> </a:t>
            </a:r>
          </a:p>
          <a:p>
            <a:pPr marL="0" lvl="0" indent="0" algn="just" eaLnBrk="0" fontAlgn="base" hangingPunct="0">
              <a:spcBef>
                <a:spcPct val="0"/>
              </a:spcBef>
              <a:spcAft>
                <a:spcPct val="0"/>
              </a:spcAft>
              <a:buClrTx/>
              <a:buSzTx/>
            </a:pPr>
            <a:endParaRPr lang="en-US" altLang="ko-KR" sz="1400" dirty="0">
              <a:solidFill>
                <a:schemeClr val="bg1"/>
              </a:solidFill>
              <a:latin typeface="경기천년제목 Medium" panose="02020603020101020101" pitchFamily="18" charset="-127"/>
              <a:ea typeface="경기천년제목 Medium" panose="02020603020101020101" pitchFamily="18" charset="-127"/>
            </a:endParaRPr>
          </a:p>
          <a:p>
            <a:pPr marL="0" lvl="0" indent="0" algn="just" eaLnBrk="0" fontAlgn="base" hangingPunct="0">
              <a:spcBef>
                <a:spcPct val="0"/>
              </a:spcBef>
              <a:spcAft>
                <a:spcPct val="0"/>
              </a:spcAft>
              <a:buClrTx/>
              <a:buSzTx/>
            </a:pPr>
            <a:r>
              <a:rPr lang="en-US" altLang="ko-KR" sz="14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G</a:t>
            </a:r>
            <a:r>
              <a:rPr lang="ko-KR" altLang="ko-KR" sz="1400" dirty="0" err="1">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an</a:t>
            </a:r>
            <a:r>
              <a:rPr lang="en-US" altLang="ko-KR" sz="14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a:t>
            </a:r>
            <a:r>
              <a:rPr lang="ko-KR" altLang="en-US" sz="14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훈련</a:t>
            </a:r>
            <a:r>
              <a:rPr lang="en-US" altLang="ko-KR" sz="14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a:t>
            </a:r>
            <a:r>
              <a:rPr lang="ko-KR" altLang="ko-KR" sz="1400" dirty="0">
                <a:solidFill>
                  <a:schemeClr val="bg1"/>
                </a:solidFill>
                <a:latin typeface="경기천년제목 Medium" panose="02020603020101020101" pitchFamily="18" charset="-127"/>
                <a:ea typeface="경기천년제목 Medium" panose="02020603020101020101" pitchFamily="18" charset="-127"/>
              </a:rPr>
              <a:t> </a:t>
            </a:r>
            <a:r>
              <a:rPr lang="ko-KR" altLang="en-US" sz="1400" dirty="0" err="1">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판별자</a:t>
            </a:r>
            <a:r>
              <a:rPr lang="ko-KR" altLang="ko-KR" sz="1400" dirty="0" err="1">
                <a:solidFill>
                  <a:schemeClr val="bg1"/>
                </a:solidFill>
                <a:latin typeface="경기천년제목 Medium" panose="02020603020101020101" pitchFamily="18" charset="-127"/>
                <a:ea typeface="경기천년제목 Medium" panose="02020603020101020101" pitchFamily="18" charset="-127"/>
              </a:rPr>
              <a:t>가</a:t>
            </a:r>
            <a:r>
              <a:rPr lang="ko-KR" altLang="ko-KR" sz="1400" dirty="0">
                <a:solidFill>
                  <a:schemeClr val="bg1"/>
                </a:solidFill>
                <a:latin typeface="경기천년제목 Medium" panose="02020603020101020101" pitchFamily="18" charset="-127"/>
                <a:ea typeface="경기천년제목 Medium" panose="02020603020101020101" pitchFamily="18" charset="-127"/>
              </a:rPr>
              <a:t> 가짜 이미지를 보았을 때 진짜라고 예측하도록 만들기 위해 </a:t>
            </a:r>
            <a:r>
              <a:rPr lang="ko-KR" altLang="en-US" sz="1400" dirty="0">
                <a:solidFill>
                  <a:srgbClr val="FFC000"/>
                </a:solidFill>
                <a:latin typeface="경기천년제목 Medium" panose="02020603020101020101" pitchFamily="18" charset="-127"/>
                <a:ea typeface="경기천년제목 Medium" panose="02020603020101020101" pitchFamily="18" charset="-127"/>
                <a:cs typeface="Courier New" panose="02070309020205020404" pitchFamily="49" charset="0"/>
              </a:rPr>
              <a:t>생성자의</a:t>
            </a:r>
            <a:r>
              <a:rPr lang="ko-KR" altLang="ko-KR" sz="1400" dirty="0">
                <a:solidFill>
                  <a:srgbClr val="FFC000"/>
                </a:solidFill>
                <a:latin typeface="경기천년제목 Medium" panose="02020603020101020101" pitchFamily="18" charset="-127"/>
                <a:ea typeface="경기천년제목 Medium" panose="02020603020101020101" pitchFamily="18" charset="-127"/>
              </a:rPr>
              <a:t> 가중치를 업데이트</a:t>
            </a:r>
            <a:r>
              <a:rPr lang="en-US" altLang="ko-KR" sz="1400" dirty="0">
                <a:solidFill>
                  <a:srgbClr val="FFC000"/>
                </a:solidFill>
                <a:latin typeface="경기천년제목 Medium" panose="02020603020101020101" pitchFamily="18" charset="-127"/>
                <a:ea typeface="경기천년제목 Medium" panose="02020603020101020101" pitchFamily="18" charset="-127"/>
              </a:rPr>
              <a:t> </a:t>
            </a:r>
          </a:p>
          <a:p>
            <a:pPr marL="0" lvl="0" indent="0" algn="just" eaLnBrk="0" fontAlgn="base" hangingPunct="0">
              <a:spcBef>
                <a:spcPct val="0"/>
              </a:spcBef>
              <a:spcAft>
                <a:spcPct val="0"/>
              </a:spcAft>
              <a:buClrTx/>
              <a:buSzTx/>
            </a:pPr>
            <a:endParaRPr lang="en-US" altLang="ko-KR" sz="1200" dirty="0">
              <a:solidFill>
                <a:srgbClr val="FFFF00"/>
              </a:solidFill>
              <a:latin typeface="경기천년제목 Medium" panose="02020603020101020101" pitchFamily="18" charset="-127"/>
              <a:ea typeface="경기천년제목 Medium" panose="02020603020101020101" pitchFamily="18" charset="-127"/>
            </a:endParaRPr>
          </a:p>
          <a:p>
            <a:pPr marL="0" lvl="0" indent="0" algn="just" eaLnBrk="0" fontAlgn="base" hangingPunct="0">
              <a:spcBef>
                <a:spcPct val="0"/>
              </a:spcBef>
              <a:spcAft>
                <a:spcPct val="0"/>
              </a:spcAft>
              <a:buClrTx/>
              <a:buSzTx/>
            </a:pPr>
            <a:r>
              <a:rPr lang="en-US" altLang="ko-KR" sz="1200" dirty="0">
                <a:solidFill>
                  <a:srgbClr val="92D050"/>
                </a:solidFill>
                <a:latin typeface="경기천년제목 Medium" panose="02020603020101020101" pitchFamily="18" charset="-127"/>
                <a:ea typeface="경기천년제목 Medium" panose="02020603020101020101" pitchFamily="18" charset="-127"/>
              </a:rPr>
              <a:t>             * </a:t>
            </a:r>
            <a:r>
              <a:rPr lang="ko-KR" altLang="en-US" sz="1200" dirty="0">
                <a:solidFill>
                  <a:srgbClr val="92D050"/>
                </a:solidFill>
                <a:latin typeface="경기천년제목 Medium" panose="02020603020101020101" pitchFamily="18" charset="-127"/>
                <a:ea typeface="경기천년제목 Medium" panose="02020603020101020101" pitchFamily="18" charset="-127"/>
              </a:rPr>
              <a:t>훈련 중</a:t>
            </a:r>
            <a:r>
              <a:rPr lang="en-US" altLang="ko-KR" sz="1200" dirty="0">
                <a:solidFill>
                  <a:srgbClr val="92D050"/>
                </a:solidFill>
                <a:latin typeface="경기천년제목 Medium" panose="02020603020101020101" pitchFamily="18" charset="-127"/>
                <a:ea typeface="경기천년제목 Medium" panose="02020603020101020101" pitchFamily="18" charset="-127"/>
              </a:rPr>
              <a:t>: </a:t>
            </a:r>
            <a:r>
              <a:rPr lang="ko-KR" altLang="ko-KR" sz="1200" dirty="0" err="1">
                <a:solidFill>
                  <a:srgbClr val="92D050"/>
                </a:solidFill>
                <a:latin typeface="경기천년제목 Medium" panose="02020603020101020101" pitchFamily="18" charset="-127"/>
                <a:ea typeface="경기천년제목 Medium" panose="02020603020101020101" pitchFamily="18" charset="-127"/>
              </a:rPr>
              <a:t>판별자를</a:t>
            </a:r>
            <a:r>
              <a:rPr lang="ko-KR" altLang="ko-KR" sz="1200" dirty="0">
                <a:solidFill>
                  <a:srgbClr val="92D050"/>
                </a:solidFill>
                <a:latin typeface="경기천년제목 Medium" panose="02020603020101020101" pitchFamily="18" charset="-127"/>
                <a:ea typeface="경기천년제목 Medium" panose="02020603020101020101" pitchFamily="18" charset="-127"/>
              </a:rPr>
              <a:t> 동결(학습되지 </a:t>
            </a:r>
            <a:r>
              <a:rPr lang="en-US" altLang="ko-KR" sz="1200" dirty="0">
                <a:solidFill>
                  <a:srgbClr val="92D050"/>
                </a:solidFill>
                <a:latin typeface="경기천년제목 Medium" panose="02020603020101020101" pitchFamily="18" charset="-127"/>
                <a:ea typeface="경기천년제목 Medium" panose="02020603020101020101" pitchFamily="18" charset="-127"/>
              </a:rPr>
              <a:t>X</a:t>
            </a:r>
            <a:r>
              <a:rPr lang="ko-KR" altLang="ko-KR" sz="1200" dirty="0">
                <a:solidFill>
                  <a:srgbClr val="92D050"/>
                </a:solidFill>
                <a:latin typeface="경기천년제목 Medium" panose="02020603020101020101" pitchFamily="18" charset="-127"/>
                <a:ea typeface="경기천년제목 Medium" panose="02020603020101020101" pitchFamily="18" charset="-127"/>
              </a:rPr>
              <a:t>) </a:t>
            </a:r>
            <a:r>
              <a:rPr lang="en-US" altLang="ko-KR" sz="1200" dirty="0">
                <a:solidFill>
                  <a:srgbClr val="92D050"/>
                </a:solidFill>
                <a:latin typeface="경기천년제목 Medium" panose="02020603020101020101" pitchFamily="18" charset="-127"/>
                <a:ea typeface="경기천년제목 Medium" panose="02020603020101020101" pitchFamily="18" charset="-127"/>
                <a:cs typeface="Courier New" panose="02070309020205020404" pitchFamily="49" charset="0"/>
              </a:rPr>
              <a:t>&amp; </a:t>
            </a:r>
            <a:r>
              <a:rPr lang="ko-KR" altLang="ko-KR" sz="1200" dirty="0">
                <a:solidFill>
                  <a:srgbClr val="92D050"/>
                </a:solidFill>
                <a:latin typeface="경기천년제목 Medium" panose="02020603020101020101" pitchFamily="18" charset="-127"/>
                <a:ea typeface="경기천년제목 Medium" panose="02020603020101020101" pitchFamily="18" charset="-127"/>
              </a:rPr>
              <a:t>가중치가 업데이트</a:t>
            </a:r>
            <a:r>
              <a:rPr lang="en-US" altLang="ko-KR" sz="1200" dirty="0">
                <a:solidFill>
                  <a:srgbClr val="92D050"/>
                </a:solidFill>
                <a:latin typeface="경기천년제목 Medium" panose="02020603020101020101" pitchFamily="18" charset="-127"/>
                <a:ea typeface="경기천년제목 Medium" panose="02020603020101020101" pitchFamily="18" charset="-127"/>
              </a:rPr>
              <a:t> X (if-&gt; </a:t>
            </a:r>
            <a:r>
              <a:rPr lang="ko-KR" altLang="en-US" sz="1200" dirty="0" err="1">
                <a:solidFill>
                  <a:srgbClr val="92D050"/>
                </a:solidFill>
                <a:latin typeface="경기천년제목 Medium" panose="02020603020101020101" pitchFamily="18" charset="-127"/>
                <a:ea typeface="경기천년제목 Medium" panose="02020603020101020101" pitchFamily="18" charset="-127"/>
              </a:rPr>
              <a:t>판별자가</a:t>
            </a:r>
            <a:r>
              <a:rPr lang="ko-KR" altLang="en-US" sz="1200" dirty="0">
                <a:solidFill>
                  <a:srgbClr val="92D050"/>
                </a:solidFill>
                <a:latin typeface="경기천년제목 Medium" panose="02020603020101020101" pitchFamily="18" charset="-127"/>
                <a:ea typeface="경기천년제목 Medium" panose="02020603020101020101" pitchFamily="18" charset="-127"/>
              </a:rPr>
              <a:t> 항상 진짜를 예측하도록 훈련 </a:t>
            </a:r>
            <a:r>
              <a:rPr lang="en-US" altLang="ko-KR" sz="1200" dirty="0">
                <a:solidFill>
                  <a:srgbClr val="92D050"/>
                </a:solidFill>
                <a:latin typeface="경기천년제목 Medium" panose="02020603020101020101" pitchFamily="18" charset="-127"/>
                <a:ea typeface="경기천년제목 Medium" panose="02020603020101020101" pitchFamily="18" charset="-127"/>
              </a:rPr>
              <a:t>)</a:t>
            </a:r>
          </a:p>
          <a:p>
            <a:endParaRPr lang="ko-KR" altLang="en-US" dirty="0">
              <a:solidFill>
                <a:schemeClr val="bg1"/>
              </a:solidFill>
            </a:endParaRPr>
          </a:p>
        </p:txBody>
      </p:sp>
      <p:pic>
        <p:nvPicPr>
          <p:cNvPr id="4" name="그림 3"/>
          <p:cNvPicPr>
            <a:picLocks noChangeAspect="1"/>
          </p:cNvPicPr>
          <p:nvPr/>
        </p:nvPicPr>
        <p:blipFill>
          <a:blip r:embed="rId2"/>
          <a:stretch>
            <a:fillRect/>
          </a:stretch>
        </p:blipFill>
        <p:spPr>
          <a:xfrm>
            <a:off x="101093" y="2841732"/>
            <a:ext cx="8938996" cy="1923150"/>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3241853" y="3803307"/>
            <a:ext cx="2319866" cy="400110"/>
          </a:xfrm>
          <a:prstGeom prst="rect">
            <a:avLst/>
          </a:prstGeom>
          <a:noFill/>
        </p:spPr>
        <p:txBody>
          <a:bodyPr wrap="none" rtlCol="0">
            <a:spAutoFit/>
          </a:bodyPr>
          <a:lstStyle/>
          <a:p>
            <a:r>
              <a:rPr lang="en-US" altLang="ko-KR" sz="1000" dirty="0">
                <a:solidFill>
                  <a:srgbClr val="00B050"/>
                </a:solidFill>
                <a:latin typeface="경기천년제목 Medium" panose="02020603020101020101" pitchFamily="18" charset="-127"/>
                <a:ea typeface="경기천년제목 Medium" panose="02020603020101020101" pitchFamily="18" charset="-127"/>
              </a:rPr>
              <a:t>&lt;</a:t>
            </a:r>
            <a:r>
              <a:rPr lang="ko-KR" altLang="en-US" sz="1000" dirty="0">
                <a:solidFill>
                  <a:srgbClr val="00B050"/>
                </a:solidFill>
                <a:latin typeface="경기천년제목 Medium" panose="02020603020101020101" pitchFamily="18" charset="-127"/>
                <a:ea typeface="경기천년제목 Medium" panose="02020603020101020101" pitchFamily="18" charset="-127"/>
              </a:rPr>
              <a:t>구현 방법</a:t>
            </a:r>
            <a:r>
              <a:rPr lang="en-US" altLang="ko-KR" sz="1000" dirty="0">
                <a:solidFill>
                  <a:srgbClr val="00B050"/>
                </a:solidFill>
                <a:latin typeface="경기천년제목 Medium" panose="02020603020101020101" pitchFamily="18" charset="-127"/>
                <a:ea typeface="경기천년제목 Medium" panose="02020603020101020101" pitchFamily="18" charset="-127"/>
              </a:rPr>
              <a:t>3&gt;</a:t>
            </a:r>
          </a:p>
          <a:p>
            <a:r>
              <a:rPr lang="ko-KR" altLang="en-US" sz="1000" dirty="0" err="1">
                <a:solidFill>
                  <a:srgbClr val="00B050"/>
                </a:solidFill>
                <a:latin typeface="경기천년제목 Medium" panose="02020603020101020101" pitchFamily="18" charset="-127"/>
                <a:ea typeface="경기천년제목 Medium" panose="02020603020101020101" pitchFamily="18" charset="-127"/>
              </a:rPr>
              <a:t>생성자와</a:t>
            </a:r>
            <a:r>
              <a:rPr lang="ko-KR" altLang="en-US" sz="1000" dirty="0">
                <a:solidFill>
                  <a:srgbClr val="00B050"/>
                </a:solidFill>
                <a:latin typeface="경기천년제목 Medium" panose="02020603020101020101" pitchFamily="18" charset="-127"/>
                <a:ea typeface="경기천년제목 Medium" panose="02020603020101020101" pitchFamily="18" charset="-127"/>
              </a:rPr>
              <a:t> </a:t>
            </a:r>
            <a:r>
              <a:rPr lang="ko-KR" altLang="en-US" sz="1000" dirty="0" err="1">
                <a:solidFill>
                  <a:srgbClr val="00B050"/>
                </a:solidFill>
                <a:latin typeface="경기천년제목 Medium" panose="02020603020101020101" pitchFamily="18" charset="-127"/>
                <a:ea typeface="경기천년제목 Medium" panose="02020603020101020101" pitchFamily="18" charset="-127"/>
              </a:rPr>
              <a:t>판별자를</a:t>
            </a:r>
            <a:r>
              <a:rPr lang="ko-KR" altLang="en-US" sz="1000" dirty="0">
                <a:solidFill>
                  <a:srgbClr val="00B050"/>
                </a:solidFill>
                <a:latin typeface="경기천년제목 Medium" panose="02020603020101020101" pitchFamily="18" charset="-127"/>
                <a:ea typeface="경기천년제목 Medium" panose="02020603020101020101" pitchFamily="18" charset="-127"/>
              </a:rPr>
              <a:t> 연결하는 </a:t>
            </a:r>
            <a:r>
              <a:rPr lang="en-US" altLang="ko-KR" sz="1000" dirty="0" err="1">
                <a:solidFill>
                  <a:srgbClr val="00B050"/>
                </a:solidFill>
                <a:latin typeface="경기천년제목 Medium" panose="02020603020101020101" pitchFamily="18" charset="-127"/>
                <a:ea typeface="경기천년제목 Medium" panose="02020603020101020101" pitchFamily="18" charset="-127"/>
              </a:rPr>
              <a:t>gan</a:t>
            </a:r>
            <a:r>
              <a:rPr lang="en-US" altLang="ko-KR" sz="1000" dirty="0">
                <a:solidFill>
                  <a:srgbClr val="00B050"/>
                </a:solidFill>
                <a:latin typeface="경기천년제목 Medium" panose="02020603020101020101" pitchFamily="18" charset="-127"/>
                <a:ea typeface="경기천년제목 Medium" panose="02020603020101020101" pitchFamily="18" charset="-127"/>
              </a:rPr>
              <a:t> </a:t>
            </a:r>
            <a:r>
              <a:rPr lang="ko-KR" altLang="en-US" sz="1000" dirty="0">
                <a:solidFill>
                  <a:srgbClr val="00B050"/>
                </a:solidFill>
                <a:latin typeface="경기천년제목 Medium" panose="02020603020101020101" pitchFamily="18" charset="-127"/>
                <a:ea typeface="경기천년제목 Medium" panose="02020603020101020101" pitchFamily="18" charset="-127"/>
              </a:rPr>
              <a:t>네트워크</a:t>
            </a:r>
          </a:p>
        </p:txBody>
      </p:sp>
      <p:cxnSp>
        <p:nvCxnSpPr>
          <p:cNvPr id="10" name="직선 연결선 9"/>
          <p:cNvCxnSpPr/>
          <p:nvPr/>
        </p:nvCxnSpPr>
        <p:spPr>
          <a:xfrm flipV="1">
            <a:off x="200025" y="4057650"/>
            <a:ext cx="2943225" cy="714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264943" y="4330261"/>
            <a:ext cx="2021681" cy="246221"/>
          </a:xfrm>
          <a:prstGeom prst="rect">
            <a:avLst/>
          </a:prstGeom>
          <a:noFill/>
        </p:spPr>
        <p:txBody>
          <a:bodyPr wrap="square" rtlCol="0">
            <a:spAutoFit/>
          </a:bodyPr>
          <a:lstStyle/>
          <a:p>
            <a:r>
              <a:rPr lang="en-US" altLang="ko-KR" sz="1000" dirty="0">
                <a:solidFill>
                  <a:srgbClr val="0070C0"/>
                </a:solidFill>
                <a:latin typeface="경기천년제목 Medium" panose="02020603020101020101" pitchFamily="18" charset="-127"/>
                <a:ea typeface="경기천년제목 Medium" panose="02020603020101020101" pitchFamily="18" charset="-127"/>
              </a:rPr>
              <a:t>#</a:t>
            </a:r>
            <a:r>
              <a:rPr lang="en-US" altLang="ko-KR" sz="1000" dirty="0" err="1">
                <a:solidFill>
                  <a:srgbClr val="0070C0"/>
                </a:solidFill>
                <a:latin typeface="경기천년제목 Medium" panose="02020603020101020101" pitchFamily="18" charset="-127"/>
                <a:ea typeface="경기천년제목 Medium" panose="02020603020101020101" pitchFamily="18" charset="-127"/>
              </a:rPr>
              <a:t>RMSProp</a:t>
            </a:r>
            <a:r>
              <a:rPr lang="en-US" altLang="ko-KR" sz="1000" dirty="0">
                <a:solidFill>
                  <a:srgbClr val="0070C0"/>
                </a:solidFill>
                <a:latin typeface="경기천년제목 Medium" panose="02020603020101020101" pitchFamily="18" charset="-127"/>
                <a:ea typeface="경기천년제목 Medium" panose="02020603020101020101" pitchFamily="18" charset="-127"/>
              </a:rPr>
              <a:t> </a:t>
            </a:r>
            <a:r>
              <a:rPr lang="ko-KR" altLang="en-US" sz="1000" dirty="0" err="1">
                <a:solidFill>
                  <a:srgbClr val="0070C0"/>
                </a:solidFill>
                <a:latin typeface="경기천년제목 Medium" panose="02020603020101020101" pitchFamily="18" charset="-127"/>
                <a:ea typeface="경기천년제목 Medium" panose="02020603020101020101" pitchFamily="18" charset="-127"/>
              </a:rPr>
              <a:t>옵티마이저</a:t>
            </a:r>
            <a:endParaRPr lang="ko-KR" altLang="en-US" sz="1000" dirty="0"/>
          </a:p>
        </p:txBody>
      </p:sp>
      <p:cxnSp>
        <p:nvCxnSpPr>
          <p:cNvPr id="12" name="직선 연결선 11"/>
          <p:cNvCxnSpPr/>
          <p:nvPr/>
        </p:nvCxnSpPr>
        <p:spPr>
          <a:xfrm>
            <a:off x="312915" y="3163201"/>
            <a:ext cx="250172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a:off x="1804468" y="3315601"/>
            <a:ext cx="49495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2457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85812" y="167182"/>
            <a:ext cx="7722394" cy="5078313"/>
          </a:xfrm>
          <a:prstGeom prst="rect">
            <a:avLst/>
          </a:prstGeom>
          <a:noFill/>
        </p:spPr>
        <p:txBody>
          <a:bodyPr wrap="square" rtlCol="0">
            <a:spAutoFit/>
          </a:bodyPr>
          <a:lstStyle/>
          <a:p>
            <a:pPr lvl="0" eaLnBrk="0" fontAlgn="base" hangingPunct="0">
              <a:spcBef>
                <a:spcPct val="0"/>
              </a:spcBef>
              <a:spcAft>
                <a:spcPct val="0"/>
              </a:spcAft>
              <a:buClrTx/>
            </a:pPr>
            <a:r>
              <a:rPr lang="ko-KR" altLang="ko-KR" sz="2000" b="1" dirty="0">
                <a:solidFill>
                  <a:schemeClr val="accent1"/>
                </a:solidFill>
                <a:latin typeface="경기천년제목 Medium" panose="02020603020101020101" pitchFamily="18" charset="-127"/>
                <a:ea typeface="경기천년제목 Medium" panose="02020603020101020101" pitchFamily="18" charset="-127"/>
              </a:rPr>
              <a:t>DCGAN 훈련 방법</a:t>
            </a:r>
            <a:endParaRPr lang="en-US" altLang="ko-KR" sz="2000" b="1" dirty="0">
              <a:solidFill>
                <a:schemeClr val="accent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pPr>
            <a:endParaRPr lang="ko-KR" altLang="ko-KR" sz="2000" b="1" dirty="0">
              <a:solidFill>
                <a:schemeClr val="accent1"/>
              </a:solidFill>
              <a:latin typeface="경기천년제목 Medium" panose="02020603020101020101" pitchFamily="18" charset="-127"/>
              <a:ea typeface="경기천년제목 Medium" panose="02020603020101020101" pitchFamily="18" charset="-127"/>
            </a:endParaRPr>
          </a:p>
          <a:p>
            <a:pPr lvl="0" eaLnBrk="0" fontAlgn="base" hangingPunct="0">
              <a:spcBef>
                <a:spcPct val="0"/>
              </a:spcBef>
              <a:spcAft>
                <a:spcPct val="0"/>
              </a:spcAft>
              <a:buClrTx/>
            </a:pP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1.</a:t>
            </a:r>
            <a:r>
              <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잠재 공간에서 무작위로 포인트를 뽑습니다(랜덤 노이즈). </a:t>
            </a:r>
            <a:endPar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endParaRPr>
          </a:p>
          <a:p>
            <a:pPr lvl="0" eaLnBrk="0" fontAlgn="base" hangingPunct="0">
              <a:spcBef>
                <a:spcPct val="0"/>
              </a:spcBef>
              <a:spcAft>
                <a:spcPct val="0"/>
              </a:spcAft>
              <a:buClrTx/>
            </a:pPr>
            <a:endPar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endParaRPr>
          </a:p>
          <a:p>
            <a:pPr lvl="0" eaLnBrk="0" fontAlgn="base" hangingPunct="0">
              <a:spcBef>
                <a:spcPct val="0"/>
              </a:spcBef>
              <a:spcAft>
                <a:spcPct val="0"/>
              </a:spcAft>
              <a:buClrTx/>
            </a:pP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2.</a:t>
            </a:r>
            <a:r>
              <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이 랜덤 노이즈를 사용해 </a:t>
            </a:r>
            <a:r>
              <a:rPr lang="ko-KR" altLang="en-US" sz="1500" dirty="0" err="1">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생성자에서</a:t>
            </a:r>
            <a:r>
              <a:rPr lang="ko-KR" altLang="en-US"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이미지를 생성합니다.</a:t>
            </a:r>
            <a:endPar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endParaRPr>
          </a:p>
          <a:p>
            <a:pPr lvl="0" eaLnBrk="0" fontAlgn="base" hangingPunct="0">
              <a:spcBef>
                <a:spcPct val="0"/>
              </a:spcBef>
              <a:spcAft>
                <a:spcPct val="0"/>
              </a:spcAft>
              <a:buClrTx/>
            </a:pP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a:t>
            </a:r>
            <a:endPar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endParaRPr>
          </a:p>
          <a:p>
            <a:pPr lvl="0" eaLnBrk="0" fontAlgn="base" hangingPunct="0">
              <a:spcBef>
                <a:spcPct val="0"/>
              </a:spcBef>
              <a:spcAft>
                <a:spcPct val="0"/>
              </a:spcAft>
              <a:buClrTx/>
            </a:pP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3.</a:t>
            </a:r>
            <a:r>
              <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생성된 이미지와 진짜 이미지를 섞습니다. </a:t>
            </a:r>
            <a:endPar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endParaRPr>
          </a:p>
          <a:p>
            <a:pPr lvl="0" eaLnBrk="0" fontAlgn="base" hangingPunct="0">
              <a:spcBef>
                <a:spcPct val="0"/>
              </a:spcBef>
              <a:spcAft>
                <a:spcPct val="0"/>
              </a:spcAft>
              <a:buClrTx/>
            </a:pPr>
            <a:endPar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endParaRPr>
          </a:p>
          <a:p>
            <a:pPr lvl="0" eaLnBrk="0" fontAlgn="base" hangingPunct="0">
              <a:spcBef>
                <a:spcPct val="0"/>
              </a:spcBef>
              <a:spcAft>
                <a:spcPct val="0"/>
              </a:spcAft>
              <a:buClrTx/>
            </a:pP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4.</a:t>
            </a:r>
            <a:r>
              <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진짜와 가짜가 섞인 이미지와 이에 대응하는 타깃을 사용해 </a:t>
            </a:r>
            <a:r>
              <a:rPr lang="ko-KR" altLang="en-US" sz="1500" dirty="0" err="1">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판별자를</a:t>
            </a:r>
            <a:r>
              <a:rPr lang="ko-KR" altLang="en-US"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훈련합</a:t>
            </a:r>
            <a:r>
              <a:rPr lang="ko-KR" altLang="en-US"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니다</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a:t>
            </a:r>
            <a:endPar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endParaRPr>
          </a:p>
          <a:p>
            <a:pPr lvl="0" eaLnBrk="0" fontAlgn="base" hangingPunct="0">
              <a:spcBef>
                <a:spcPct val="0"/>
              </a:spcBef>
              <a:spcAft>
                <a:spcPct val="0"/>
              </a:spcAft>
              <a:buClrTx/>
            </a:pPr>
            <a:endPar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endParaRPr>
          </a:p>
          <a:p>
            <a:pPr lvl="0" eaLnBrk="0" fontAlgn="base" hangingPunct="0">
              <a:spcBef>
                <a:spcPct val="0"/>
              </a:spcBef>
              <a:spcAft>
                <a:spcPct val="0"/>
              </a:spcAft>
              <a:buClrTx/>
            </a:pPr>
            <a:r>
              <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타깃은 “진짜"(실제 이미지일 경우) 또는 “가짜"(생성된 이미지일 경우)입니다. </a:t>
            </a:r>
            <a:endPar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endParaRPr>
          </a:p>
          <a:p>
            <a:pPr lvl="0" eaLnBrk="0" fontAlgn="base" hangingPunct="0">
              <a:spcBef>
                <a:spcPct val="0"/>
              </a:spcBef>
              <a:spcAft>
                <a:spcPct val="0"/>
              </a:spcAft>
              <a:buClrTx/>
            </a:pPr>
            <a:endPar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endParaRPr>
          </a:p>
          <a:p>
            <a:pPr lvl="0" eaLnBrk="0" fontAlgn="base" hangingPunct="0">
              <a:spcBef>
                <a:spcPct val="0"/>
              </a:spcBef>
              <a:spcAft>
                <a:spcPct val="0"/>
              </a:spcAft>
              <a:buClrTx/>
            </a:pP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5.</a:t>
            </a:r>
            <a:r>
              <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잠재 공간에서 무작위로 새로운 포인트를 뽑습니다. </a:t>
            </a:r>
            <a:endPar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endParaRPr>
          </a:p>
          <a:p>
            <a:pPr lvl="0" eaLnBrk="0" fontAlgn="base" hangingPunct="0">
              <a:spcBef>
                <a:spcPct val="0"/>
              </a:spcBef>
              <a:spcAft>
                <a:spcPct val="0"/>
              </a:spcAft>
              <a:buClrTx/>
            </a:pPr>
            <a:endPar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endParaRPr>
          </a:p>
          <a:p>
            <a:pPr lvl="0" eaLnBrk="0" fontAlgn="base" hangingPunct="0">
              <a:spcBef>
                <a:spcPct val="0"/>
              </a:spcBef>
              <a:spcAft>
                <a:spcPct val="0"/>
              </a:spcAft>
              <a:buClrTx/>
            </a:pP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6.</a:t>
            </a:r>
            <a:r>
              <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이 랜덤 벡터를 사용해 `</a:t>
            </a:r>
            <a:r>
              <a:rPr lang="ko-KR" altLang="ko-KR" sz="1500" dirty="0" err="1">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gan`을</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훈련합니다. </a:t>
            </a:r>
            <a:r>
              <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모든 타깃은 “</a:t>
            </a:r>
            <a:r>
              <a:rPr lang="ko-KR" altLang="ko-KR" sz="1500" dirty="0" err="1">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진짜"로</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설정</a:t>
            </a:r>
            <a:r>
              <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a:t>
            </a:r>
            <a:endPar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endParaRPr>
          </a:p>
          <a:p>
            <a:pPr lvl="0" eaLnBrk="0" fontAlgn="base" hangingPunct="0">
              <a:spcBef>
                <a:spcPct val="0"/>
              </a:spcBef>
              <a:spcAft>
                <a:spcPct val="0"/>
              </a:spcAft>
              <a:buClrTx/>
            </a:pPr>
            <a:endPar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endParaRPr>
          </a:p>
          <a:p>
            <a:pPr lvl="0" eaLnBrk="0" fontAlgn="base" hangingPunct="0">
              <a:spcBef>
                <a:spcPct val="0"/>
              </a:spcBef>
              <a:spcAft>
                <a:spcPct val="0"/>
              </a:spcAft>
              <a:buClrTx/>
            </a:pPr>
            <a:r>
              <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a:t>
            </a:r>
            <a:r>
              <a:rPr lang="ko-KR" altLang="ko-KR" sz="1500" dirty="0" err="1">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판별자가</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생성된 이미지를 “진짜 </a:t>
            </a:r>
            <a:r>
              <a:rPr lang="ko-KR" altLang="ko-KR" sz="1500" dirty="0" err="1">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이미지"라고</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예측하도록 생성자의 가중치를</a:t>
            </a:r>
            <a:r>
              <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업데이트합니다</a:t>
            </a:r>
            <a:endPar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endParaRPr>
          </a:p>
          <a:p>
            <a:pPr lvl="0" eaLnBrk="0" fontAlgn="base" hangingPunct="0">
              <a:spcBef>
                <a:spcPct val="0"/>
              </a:spcBef>
              <a:spcAft>
                <a:spcPct val="0"/>
              </a:spcAft>
              <a:buClrTx/>
            </a:pPr>
            <a:r>
              <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a:t>
            </a:r>
            <a:r>
              <a:rPr lang="ko-KR" altLang="ko-KR" sz="1500" dirty="0" err="1">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gan</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안에서 </a:t>
            </a:r>
            <a:r>
              <a:rPr lang="ko-KR" altLang="ko-KR" sz="1500" dirty="0" err="1">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판별자는</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동결되기 때문에 </a:t>
            </a:r>
            <a:r>
              <a:rPr lang="ko-KR" altLang="ko-KR" sz="1500" dirty="0" err="1">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생성자만</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업데이트). </a:t>
            </a:r>
            <a:endPar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endParaRPr>
          </a:p>
          <a:p>
            <a:pPr lvl="0" eaLnBrk="0" fontAlgn="base" hangingPunct="0">
              <a:spcBef>
                <a:spcPct val="0"/>
              </a:spcBef>
              <a:spcAft>
                <a:spcPct val="0"/>
              </a:spcAft>
              <a:buClrTx/>
            </a:pPr>
            <a:endPar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endParaRPr>
          </a:p>
          <a:p>
            <a:pPr lvl="0" eaLnBrk="0" fontAlgn="base" hangingPunct="0">
              <a:spcBef>
                <a:spcPct val="0"/>
              </a:spcBef>
              <a:spcAft>
                <a:spcPct val="0"/>
              </a:spcAft>
              <a:buClrTx/>
            </a:pPr>
            <a:r>
              <a:rPr lang="en-US"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결국 </a:t>
            </a:r>
            <a:r>
              <a:rPr lang="ko-KR" altLang="ko-KR" sz="1500" dirty="0" err="1">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생성자는</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a:t>
            </a:r>
            <a:r>
              <a:rPr lang="ko-KR" altLang="ko-KR" sz="1500" dirty="0" err="1">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판별자를</a:t>
            </a:r>
            <a:r>
              <a:rPr lang="ko-KR" altLang="ko-KR" sz="1500" dirty="0">
                <a:solidFill>
                  <a:schemeClr val="bg1"/>
                </a:solidFill>
                <a:latin typeface="경기천년제목 Medium" panose="02020603020101020101" pitchFamily="18" charset="-127"/>
                <a:ea typeface="경기천년제목 Medium" panose="02020603020101020101" pitchFamily="18" charset="-127"/>
                <a:cs typeface="Courier New" panose="02070309020205020404" pitchFamily="49" charset="0"/>
              </a:rPr>
              <a:t> 속이도록 훈련합니다.</a:t>
            </a:r>
            <a:r>
              <a:rPr lang="ko-KR" altLang="ko-KR" sz="1500" dirty="0">
                <a:solidFill>
                  <a:schemeClr val="bg1"/>
                </a:solidFill>
                <a:latin typeface="경기천년제목 Medium" panose="02020603020101020101" pitchFamily="18" charset="-127"/>
                <a:ea typeface="경기천년제목 Medium" panose="02020603020101020101" pitchFamily="18" charset="-127"/>
              </a:rPr>
              <a:t> </a:t>
            </a:r>
          </a:p>
          <a:p>
            <a:endParaRPr lang="ko-KR" altLang="en-US" dirty="0"/>
          </a:p>
        </p:txBody>
      </p:sp>
    </p:spTree>
    <p:extLst>
      <p:ext uri="{BB962C8B-B14F-4D97-AF65-F5344CB8AC3E}">
        <p14:creationId xmlns:p14="http://schemas.microsoft.com/office/powerpoint/2010/main" val="27416870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endParaRPr lang="ko-KR" altLang="en-US"/>
          </a:p>
        </p:txBody>
      </p:sp>
      <p:sp>
        <p:nvSpPr>
          <p:cNvPr id="3" name="부제목 2"/>
          <p:cNvSpPr>
            <a:spLocks noGrp="1"/>
          </p:cNvSpPr>
          <p:nvPr>
            <p:ph type="subTitle" idx="1"/>
          </p:nvPr>
        </p:nvSpPr>
        <p:spPr/>
        <p:txBody>
          <a:bodyPr/>
          <a:lstStyle/>
          <a:p>
            <a:endParaRPr lang="ko-KR" altLang="en-US"/>
          </a:p>
        </p:txBody>
      </p:sp>
      <p:pic>
        <p:nvPicPr>
          <p:cNvPr id="5" name="그림 4"/>
          <p:cNvPicPr>
            <a:picLocks noChangeAspect="1"/>
          </p:cNvPicPr>
          <p:nvPr/>
        </p:nvPicPr>
        <p:blipFill>
          <a:blip r:embed="rId2"/>
          <a:stretch>
            <a:fillRect/>
          </a:stretch>
        </p:blipFill>
        <p:spPr>
          <a:xfrm>
            <a:off x="153595" y="240766"/>
            <a:ext cx="4498228" cy="2852478"/>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pic>
        <p:nvPicPr>
          <p:cNvPr id="6" name="그림 5"/>
          <p:cNvPicPr>
            <a:picLocks noChangeAspect="1"/>
          </p:cNvPicPr>
          <p:nvPr/>
        </p:nvPicPr>
        <p:blipFill>
          <a:blip r:embed="rId3"/>
          <a:stretch>
            <a:fillRect/>
          </a:stretch>
        </p:blipFill>
        <p:spPr>
          <a:xfrm>
            <a:off x="4780494" y="887097"/>
            <a:ext cx="4183614" cy="4155219"/>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250032" y="1178719"/>
            <a:ext cx="735806" cy="261610"/>
          </a:xfrm>
          <a:prstGeom prst="rect">
            <a:avLst/>
          </a:prstGeom>
          <a:noFill/>
        </p:spPr>
        <p:txBody>
          <a:bodyPr wrap="square" rtlCol="0">
            <a:spAutoFit/>
          </a:bodyPr>
          <a:lstStyle/>
          <a:p>
            <a:r>
              <a:rPr lang="ko-KR" altLang="en-US" sz="1050" dirty="0"/>
              <a:t>고양이</a:t>
            </a:r>
          </a:p>
        </p:txBody>
      </p:sp>
      <p:sp>
        <p:nvSpPr>
          <p:cNvPr id="9" name="직사각형 8"/>
          <p:cNvSpPr/>
          <p:nvPr/>
        </p:nvSpPr>
        <p:spPr>
          <a:xfrm>
            <a:off x="4780495" y="217213"/>
            <a:ext cx="4183614" cy="584775"/>
          </a:xfrm>
          <a:prstGeom prst="rect">
            <a:avLst/>
          </a:prstGeom>
        </p:spPr>
        <p:txBody>
          <a:bodyPr wrap="square">
            <a:spAutoFit/>
          </a:bodyPr>
          <a:lstStyle/>
          <a:p>
            <a:pPr marL="0" lvl="0" indent="0" algn="ctr" eaLnBrk="0" fontAlgn="base" hangingPunct="0">
              <a:spcBef>
                <a:spcPct val="0"/>
              </a:spcBef>
              <a:spcAft>
                <a:spcPct val="0"/>
              </a:spcAft>
              <a:buClrTx/>
              <a:buSzTx/>
            </a:pPr>
            <a:r>
              <a:rPr lang="en-US" altLang="ko-KR" sz="1600" b="1" dirty="0">
                <a:solidFill>
                  <a:schemeClr val="accent1"/>
                </a:solidFill>
                <a:latin typeface="경기천년제목V Bold" panose="02020803020101020101" pitchFamily="18" charset="-127"/>
                <a:ea typeface="경기천년제목V Bold" panose="02020803020101020101" pitchFamily="18" charset="-127"/>
              </a:rPr>
              <a:t>DCGAN(</a:t>
            </a:r>
            <a:r>
              <a:rPr lang="ko-KR" altLang="en-US" sz="1600" dirty="0">
                <a:solidFill>
                  <a:schemeClr val="accent1"/>
                </a:solidFill>
                <a:latin typeface="경기천년제목V Bold" panose="02020803020101020101" pitchFamily="18" charset="-127"/>
                <a:ea typeface="경기천년제목V Bold" panose="02020803020101020101" pitchFamily="18" charset="-127"/>
              </a:rPr>
              <a:t> 심층 </a:t>
            </a:r>
            <a:r>
              <a:rPr lang="ko-KR" altLang="en-US" sz="1600" dirty="0" err="1">
                <a:solidFill>
                  <a:schemeClr val="accent1"/>
                </a:solidFill>
                <a:latin typeface="경기천년제목V Bold" panose="02020803020101020101" pitchFamily="18" charset="-127"/>
                <a:ea typeface="경기천년제목V Bold" panose="02020803020101020101" pitchFamily="18" charset="-127"/>
              </a:rPr>
              <a:t>합성곱</a:t>
            </a:r>
            <a:r>
              <a:rPr lang="ko-KR" altLang="en-US" sz="1600" dirty="0">
                <a:solidFill>
                  <a:schemeClr val="accent1"/>
                </a:solidFill>
                <a:latin typeface="경기천년제목V Bold" panose="02020803020101020101" pitchFamily="18" charset="-127"/>
                <a:ea typeface="경기천년제목V Bold" panose="02020803020101020101" pitchFamily="18" charset="-127"/>
              </a:rPr>
              <a:t> </a:t>
            </a:r>
            <a:r>
              <a:rPr lang="ko-KR" altLang="en-US" sz="1600" dirty="0" err="1">
                <a:solidFill>
                  <a:schemeClr val="accent1"/>
                </a:solidFill>
                <a:latin typeface="경기천년제목V Bold" panose="02020803020101020101" pitchFamily="18" charset="-127"/>
                <a:ea typeface="경기천년제목V Bold" panose="02020803020101020101" pitchFamily="18" charset="-127"/>
              </a:rPr>
              <a:t>생성적</a:t>
            </a:r>
            <a:r>
              <a:rPr lang="ko-KR" altLang="en-US" sz="1600" dirty="0">
                <a:solidFill>
                  <a:schemeClr val="accent1"/>
                </a:solidFill>
                <a:latin typeface="경기천년제목V Bold" panose="02020803020101020101" pitchFamily="18" charset="-127"/>
                <a:ea typeface="경기천년제목V Bold" panose="02020803020101020101" pitchFamily="18" charset="-127"/>
              </a:rPr>
              <a:t> 적대 신경망</a:t>
            </a:r>
            <a:r>
              <a:rPr lang="en-US" altLang="ko-KR" sz="1600" b="1" dirty="0">
                <a:solidFill>
                  <a:schemeClr val="accent1"/>
                </a:solidFill>
                <a:latin typeface="경기천년제목V Bold" panose="02020803020101020101" pitchFamily="18" charset="-127"/>
                <a:ea typeface="경기천년제목V Bold" panose="02020803020101020101" pitchFamily="18" charset="-127"/>
              </a:rPr>
              <a:t>)</a:t>
            </a:r>
          </a:p>
          <a:p>
            <a:pPr marL="0" lvl="0" indent="0" algn="ctr" eaLnBrk="0" fontAlgn="base" hangingPunct="0">
              <a:spcBef>
                <a:spcPct val="0"/>
              </a:spcBef>
              <a:spcAft>
                <a:spcPct val="0"/>
              </a:spcAft>
              <a:buClrTx/>
              <a:buSzTx/>
            </a:pPr>
            <a:r>
              <a:rPr lang="en-US" altLang="ko-KR" sz="1600" b="1" dirty="0">
                <a:solidFill>
                  <a:schemeClr val="accent1"/>
                </a:solidFill>
                <a:latin typeface="경기천년제목V Bold" panose="02020803020101020101" pitchFamily="18" charset="-127"/>
                <a:ea typeface="경기천년제목V Bold" panose="02020803020101020101" pitchFamily="18" charset="-127"/>
              </a:rPr>
              <a:t> </a:t>
            </a:r>
            <a:r>
              <a:rPr lang="ko-KR" altLang="en-US" sz="1600" b="1" dirty="0">
                <a:solidFill>
                  <a:schemeClr val="accent1"/>
                </a:solidFill>
                <a:latin typeface="경기천년제목V Bold" panose="02020803020101020101" pitchFamily="18" charset="-127"/>
                <a:ea typeface="경기천년제목V Bold" panose="02020803020101020101" pitchFamily="18" charset="-127"/>
              </a:rPr>
              <a:t>훈련 방법</a:t>
            </a:r>
            <a:endParaRPr lang="en-US" altLang="ko-KR" sz="1600" b="1" dirty="0">
              <a:solidFill>
                <a:schemeClr val="accent1"/>
              </a:solidFill>
              <a:latin typeface="경기천년제목V Bold" panose="02020803020101020101" pitchFamily="18" charset="-127"/>
              <a:ea typeface="경기천년제목V Bold" panose="02020803020101020101" pitchFamily="18" charset="-127"/>
            </a:endParaRPr>
          </a:p>
        </p:txBody>
      </p:sp>
      <p:sp>
        <p:nvSpPr>
          <p:cNvPr id="10" name="TextBox 9"/>
          <p:cNvSpPr txBox="1"/>
          <p:nvPr/>
        </p:nvSpPr>
        <p:spPr>
          <a:xfrm>
            <a:off x="1185863" y="2193132"/>
            <a:ext cx="1390130" cy="461665"/>
          </a:xfrm>
          <a:prstGeom prst="rect">
            <a:avLst/>
          </a:prstGeom>
          <a:noFill/>
        </p:spPr>
        <p:txBody>
          <a:bodyPr wrap="square" rtlCol="0">
            <a:spAutoFit/>
          </a:bodyPr>
          <a:lstStyle/>
          <a:p>
            <a:r>
              <a:rPr lang="en-US" altLang="ko-KR" sz="1000" dirty="0">
                <a:solidFill>
                  <a:srgbClr val="0070C0"/>
                </a:solidFill>
                <a:latin typeface="경기천년제목 Medium" panose="02020603020101020101" pitchFamily="18" charset="-127"/>
                <a:ea typeface="경기천년제목 Medium" panose="02020603020101020101" pitchFamily="18" charset="-127"/>
              </a:rPr>
              <a:t># 5000</a:t>
            </a:r>
            <a:r>
              <a:rPr lang="ko-KR" altLang="en-US" sz="1000" dirty="0">
                <a:solidFill>
                  <a:srgbClr val="0070C0"/>
                </a:solidFill>
                <a:latin typeface="경기천년제목 Medium" panose="02020603020101020101" pitchFamily="18" charset="-127"/>
                <a:ea typeface="경기천년제목 Medium" panose="02020603020101020101" pitchFamily="18" charset="-127"/>
              </a:rPr>
              <a:t>번 반복 시행</a:t>
            </a:r>
            <a:endParaRPr lang="en-US" altLang="ko-KR" sz="1000" dirty="0">
              <a:solidFill>
                <a:srgbClr val="0070C0"/>
              </a:solidFill>
              <a:latin typeface="경기천년제목 Medium" panose="02020603020101020101" pitchFamily="18" charset="-127"/>
              <a:ea typeface="경기천년제목 Medium" panose="02020603020101020101" pitchFamily="18" charset="-127"/>
            </a:endParaRPr>
          </a:p>
          <a:p>
            <a:endParaRPr lang="ko-KR" altLang="en-US" dirty="0"/>
          </a:p>
        </p:txBody>
      </p:sp>
      <p:sp>
        <p:nvSpPr>
          <p:cNvPr id="14" name="TextBox 13"/>
          <p:cNvSpPr txBox="1"/>
          <p:nvPr/>
        </p:nvSpPr>
        <p:spPr>
          <a:xfrm>
            <a:off x="375273" y="3458989"/>
            <a:ext cx="4054871" cy="1415772"/>
          </a:xfrm>
          <a:prstGeom prst="rect">
            <a:avLst/>
          </a:prstGeom>
          <a:noFill/>
        </p:spPr>
        <p:txBody>
          <a:bodyPr wrap="square" rtlCol="0">
            <a:spAutoFit/>
          </a:bodyPr>
          <a:lstStyle/>
          <a:p>
            <a:r>
              <a:rPr lang="ko-KR" altLang="en-US" sz="1200" dirty="0">
                <a:solidFill>
                  <a:srgbClr val="FFC000"/>
                </a:solidFill>
                <a:latin typeface="경기천년제목 Medium" panose="02020603020101020101" pitchFamily="18" charset="-127"/>
                <a:ea typeface="경기천년제목 Medium" panose="02020603020101020101" pitchFamily="18" charset="-127"/>
              </a:rPr>
              <a:t>랜덤 노이즈</a:t>
            </a:r>
            <a:r>
              <a:rPr lang="en-US" altLang="ko-KR" sz="1200" dirty="0">
                <a:solidFill>
                  <a:srgbClr val="FFC000"/>
                </a:solidFill>
                <a:latin typeface="경기천년제목 Medium" panose="02020603020101020101" pitchFamily="18" charset="-127"/>
                <a:ea typeface="경기천년제목 Medium" panose="02020603020101020101" pitchFamily="18" charset="-127"/>
              </a:rPr>
              <a:t>:</a:t>
            </a:r>
            <a:r>
              <a:rPr lang="ko-KR" altLang="en-US" sz="1200" dirty="0">
                <a:solidFill>
                  <a:srgbClr val="FFC000"/>
                </a:solidFill>
                <a:latin typeface="경기천년제목 Medium" panose="02020603020101020101" pitchFamily="18" charset="-127"/>
                <a:ea typeface="경기천년제목 Medium" panose="02020603020101020101" pitchFamily="18" charset="-127"/>
              </a:rPr>
              <a:t> 우리가 생성하려는 데이터를 설명 </a:t>
            </a:r>
            <a:r>
              <a:rPr lang="en-US" altLang="ko-KR" sz="1200" dirty="0">
                <a:solidFill>
                  <a:srgbClr val="FFC000"/>
                </a:solidFill>
                <a:latin typeface="경기천년제목 Medium" panose="02020603020101020101" pitchFamily="18" charset="-127"/>
                <a:ea typeface="경기천년제목 Medium" panose="02020603020101020101" pitchFamily="18" charset="-127"/>
              </a:rPr>
              <a:t>X. </a:t>
            </a:r>
          </a:p>
          <a:p>
            <a:endParaRPr lang="en-US" altLang="ko-KR" sz="1200" dirty="0">
              <a:solidFill>
                <a:srgbClr val="FFC000"/>
              </a:solidFill>
              <a:latin typeface="경기천년제목 Medium" panose="02020603020101020101" pitchFamily="18" charset="-127"/>
              <a:ea typeface="경기천년제목 Medium" panose="02020603020101020101" pitchFamily="18" charset="-127"/>
            </a:endParaRPr>
          </a:p>
          <a:p>
            <a:r>
              <a:rPr lang="ko-KR" altLang="en-US" sz="1200" dirty="0">
                <a:solidFill>
                  <a:srgbClr val="FFC000"/>
                </a:solidFill>
                <a:latin typeface="경기천년제목 Medium" panose="02020603020101020101" pitchFamily="18" charset="-127"/>
                <a:ea typeface="경기천년제목 Medium" panose="02020603020101020101" pitchFamily="18" charset="-127"/>
              </a:rPr>
              <a:t>랜덤 노이즈 벡터를 입력 받아 이미지를 만드는 </a:t>
            </a:r>
            <a:r>
              <a:rPr lang="en-US" altLang="ko-KR" sz="1200" dirty="0">
                <a:solidFill>
                  <a:srgbClr val="FFC000"/>
                </a:solidFill>
                <a:latin typeface="경기천년제목 Medium" panose="02020603020101020101" pitchFamily="18" charset="-127"/>
                <a:ea typeface="경기천년제목 Medium" panose="02020603020101020101" pitchFamily="18" charset="-127"/>
              </a:rPr>
              <a:t>‘</a:t>
            </a:r>
            <a:r>
              <a:rPr lang="ko-KR" altLang="en-US" sz="1200" dirty="0" err="1">
                <a:solidFill>
                  <a:srgbClr val="FFC000"/>
                </a:solidFill>
                <a:latin typeface="경기천년제목 Medium" panose="02020603020101020101" pitchFamily="18" charset="-127"/>
                <a:ea typeface="경기천년제목 Medium" panose="02020603020101020101" pitchFamily="18" charset="-127"/>
              </a:rPr>
              <a:t>업샘플링</a:t>
            </a:r>
            <a:r>
              <a:rPr lang="en-US" altLang="ko-KR" sz="1200" dirty="0">
                <a:solidFill>
                  <a:srgbClr val="FFC000"/>
                </a:solidFill>
                <a:latin typeface="경기천년제목 Medium" panose="02020603020101020101" pitchFamily="18" charset="-127"/>
                <a:ea typeface="경기천년제목 Medium" panose="02020603020101020101" pitchFamily="18" charset="-127"/>
              </a:rPr>
              <a:t>＇</a:t>
            </a:r>
            <a:r>
              <a:rPr lang="ko-KR" altLang="en-US" sz="1200" dirty="0">
                <a:solidFill>
                  <a:srgbClr val="FFC000"/>
                </a:solidFill>
                <a:latin typeface="경기천년제목 Medium" panose="02020603020101020101" pitchFamily="18" charset="-127"/>
                <a:ea typeface="경기천년제목 Medium" panose="02020603020101020101" pitchFamily="18" charset="-127"/>
              </a:rPr>
              <a:t>을 함</a:t>
            </a:r>
            <a:endParaRPr lang="en-US" altLang="ko-KR" sz="1200" dirty="0">
              <a:solidFill>
                <a:srgbClr val="FFC000"/>
              </a:solidFill>
              <a:latin typeface="경기천년제목 Medium" panose="02020603020101020101" pitchFamily="18" charset="-127"/>
              <a:ea typeface="경기천년제목 Medium" panose="02020603020101020101" pitchFamily="18" charset="-127"/>
            </a:endParaRPr>
          </a:p>
          <a:p>
            <a:endParaRPr lang="en-US" altLang="ko-KR" sz="1200" dirty="0">
              <a:solidFill>
                <a:srgbClr val="FFC000"/>
              </a:solidFill>
              <a:latin typeface="경기천년제목 Medium" panose="02020603020101020101" pitchFamily="18" charset="-127"/>
              <a:ea typeface="경기천년제목 Medium" panose="02020603020101020101" pitchFamily="18" charset="-127"/>
            </a:endParaRPr>
          </a:p>
          <a:p>
            <a:r>
              <a:rPr lang="ko-KR" altLang="en-US" sz="1200" dirty="0">
                <a:solidFill>
                  <a:srgbClr val="FFC000"/>
                </a:solidFill>
                <a:latin typeface="경기천년제목 Medium" panose="02020603020101020101" pitchFamily="18" charset="-127"/>
                <a:ea typeface="경기천년제목 Medium" panose="02020603020101020101" pitchFamily="18" charset="-127"/>
              </a:rPr>
              <a:t>학습 초기의 </a:t>
            </a:r>
            <a:r>
              <a:rPr lang="ko-KR" altLang="en-US" sz="1200" dirty="0" err="1">
                <a:solidFill>
                  <a:srgbClr val="FFC000"/>
                </a:solidFill>
                <a:latin typeface="경기천년제목 Medium" panose="02020603020101020101" pitchFamily="18" charset="-127"/>
                <a:ea typeface="경기천년제목 Medium" panose="02020603020101020101" pitchFamily="18" charset="-127"/>
              </a:rPr>
              <a:t>생성자는</a:t>
            </a:r>
            <a:r>
              <a:rPr lang="ko-KR" altLang="en-US" sz="1200" dirty="0">
                <a:solidFill>
                  <a:srgbClr val="FFC000"/>
                </a:solidFill>
                <a:latin typeface="경기천년제목 Medium" panose="02020603020101020101" pitchFamily="18" charset="-127"/>
                <a:ea typeface="경기천년제목 Medium" panose="02020603020101020101" pitchFamily="18" charset="-127"/>
              </a:rPr>
              <a:t> 만들어야 하는 데이터가 </a:t>
            </a:r>
            <a:endParaRPr lang="en-US" altLang="ko-KR" sz="1200" dirty="0">
              <a:solidFill>
                <a:srgbClr val="FFC000"/>
              </a:solidFill>
              <a:latin typeface="경기천년제목 Medium" panose="02020603020101020101" pitchFamily="18" charset="-127"/>
              <a:ea typeface="경기천년제목 Medium" panose="02020603020101020101" pitchFamily="18" charset="-127"/>
            </a:endParaRPr>
          </a:p>
          <a:p>
            <a:r>
              <a:rPr lang="ko-KR" altLang="en-US" sz="1200" dirty="0">
                <a:solidFill>
                  <a:srgbClr val="FFC000"/>
                </a:solidFill>
                <a:latin typeface="경기천년제목 Medium" panose="02020603020101020101" pitchFamily="18" charset="-127"/>
                <a:ea typeface="경기천년제목 Medium" panose="02020603020101020101" pitchFamily="18" charset="-127"/>
              </a:rPr>
              <a:t>무엇인지 전혀 알지 못합니다</a:t>
            </a:r>
            <a:r>
              <a:rPr lang="en-US" altLang="ko-KR" sz="1200" dirty="0">
                <a:solidFill>
                  <a:srgbClr val="FFC000"/>
                </a:solidFill>
                <a:latin typeface="경기천년제목 Medium" panose="02020603020101020101" pitchFamily="18" charset="-127"/>
                <a:ea typeface="경기천년제목 Medium" panose="02020603020101020101" pitchFamily="18" charset="-127"/>
              </a:rPr>
              <a:t>.</a:t>
            </a:r>
            <a:br>
              <a:rPr lang="ko-KR" altLang="en-US" dirty="0">
                <a:solidFill>
                  <a:srgbClr val="FFC000"/>
                </a:solidFill>
              </a:rPr>
            </a:br>
            <a:endParaRPr lang="ko-KR" altLang="en-US" dirty="0">
              <a:solidFill>
                <a:srgbClr val="FFC000"/>
              </a:solidFill>
            </a:endParaRPr>
          </a:p>
        </p:txBody>
      </p:sp>
    </p:spTree>
    <p:extLst>
      <p:ext uri="{BB962C8B-B14F-4D97-AF65-F5344CB8AC3E}">
        <p14:creationId xmlns:p14="http://schemas.microsoft.com/office/powerpoint/2010/main" val="24543374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51534" y="117764"/>
            <a:ext cx="4871762" cy="2527155"/>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pic>
        <p:nvPicPr>
          <p:cNvPr id="5" name="그림 4"/>
          <p:cNvPicPr>
            <a:picLocks noChangeAspect="1"/>
          </p:cNvPicPr>
          <p:nvPr/>
        </p:nvPicPr>
        <p:blipFill>
          <a:blip r:embed="rId3"/>
          <a:stretch>
            <a:fillRect/>
          </a:stretch>
        </p:blipFill>
        <p:spPr>
          <a:xfrm>
            <a:off x="5290987" y="117764"/>
            <a:ext cx="3602332" cy="117755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6" name="그림 5"/>
          <p:cNvPicPr>
            <a:picLocks noChangeAspect="1"/>
          </p:cNvPicPr>
          <p:nvPr/>
        </p:nvPicPr>
        <p:blipFill>
          <a:blip r:embed="rId4"/>
          <a:stretch>
            <a:fillRect/>
          </a:stretch>
        </p:blipFill>
        <p:spPr>
          <a:xfrm>
            <a:off x="5283099" y="2000294"/>
            <a:ext cx="3585298" cy="120907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8" name="타원 7"/>
          <p:cNvSpPr/>
          <p:nvPr/>
        </p:nvSpPr>
        <p:spPr>
          <a:xfrm>
            <a:off x="7035278" y="1457321"/>
            <a:ext cx="56875" cy="5695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p:cNvSpPr/>
          <p:nvPr/>
        </p:nvSpPr>
        <p:spPr>
          <a:xfrm>
            <a:off x="7047311" y="1647805"/>
            <a:ext cx="56875" cy="5695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p:cNvSpPr/>
          <p:nvPr/>
        </p:nvSpPr>
        <p:spPr>
          <a:xfrm>
            <a:off x="7038050" y="1809810"/>
            <a:ext cx="56875" cy="5695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2444540" y="264318"/>
            <a:ext cx="2234616" cy="246221"/>
          </a:xfrm>
          <a:prstGeom prst="rect">
            <a:avLst/>
          </a:prstGeom>
          <a:noFill/>
        </p:spPr>
        <p:txBody>
          <a:bodyPr wrap="square" rtlCol="0">
            <a:spAutoFit/>
          </a:bodyPr>
          <a:lstStyle/>
          <a:p>
            <a:pPr lvl="0" eaLnBrk="0" fontAlgn="base" hangingPunct="0">
              <a:spcBef>
                <a:spcPct val="0"/>
              </a:spcBef>
              <a:spcAft>
                <a:spcPct val="0"/>
              </a:spcAft>
              <a:buClrTx/>
            </a:pPr>
            <a:r>
              <a:rPr lang="ko-KR" altLang="ko-KR" sz="1000" dirty="0">
                <a:solidFill>
                  <a:srgbClr val="0070C0"/>
                </a:solidFill>
                <a:latin typeface="경기천년제목 Medium" panose="02020603020101020101" pitchFamily="18" charset="-127"/>
                <a:ea typeface="경기천년제목 Medium" panose="02020603020101020101" pitchFamily="18" charset="-127"/>
              </a:rPr>
              <a:t># 1</a:t>
            </a:r>
            <a:r>
              <a:rPr lang="en-US" altLang="ko-KR" sz="1000" dirty="0">
                <a:solidFill>
                  <a:srgbClr val="0070C0"/>
                </a:solidFill>
                <a:latin typeface="경기천년제목 Medium" panose="02020603020101020101" pitchFamily="18" charset="-127"/>
                <a:ea typeface="경기천년제목 Medium" panose="02020603020101020101" pitchFamily="18" charset="-127"/>
              </a:rPr>
              <a:t>00 </a:t>
            </a:r>
            <a:r>
              <a:rPr lang="ko-KR" altLang="en-US" sz="1000" dirty="0">
                <a:solidFill>
                  <a:srgbClr val="0070C0"/>
                </a:solidFill>
                <a:latin typeface="경기천년제목 Medium" panose="02020603020101020101" pitchFamily="18" charset="-127"/>
                <a:ea typeface="경기천년제목 Medium" panose="02020603020101020101" pitchFamily="18" charset="-127"/>
              </a:rPr>
              <a:t>스텝이</a:t>
            </a:r>
            <a:r>
              <a:rPr lang="en-US" altLang="ko-KR" sz="1000" dirty="0">
                <a:solidFill>
                  <a:srgbClr val="0070C0"/>
                </a:solidFill>
                <a:latin typeface="경기천년제목 Medium" panose="02020603020101020101" pitchFamily="18" charset="-127"/>
                <a:ea typeface="경기천년제목 Medium" panose="02020603020101020101" pitchFamily="18" charset="-127"/>
              </a:rPr>
              <a:t> </a:t>
            </a:r>
            <a:r>
              <a:rPr lang="ko-KR" altLang="ko-KR" sz="1000" dirty="0">
                <a:solidFill>
                  <a:srgbClr val="0070C0"/>
                </a:solidFill>
                <a:latin typeface="경기천년제목 Medium" panose="02020603020101020101" pitchFamily="18" charset="-127"/>
                <a:ea typeface="경기천년제목 Medium" panose="02020603020101020101" pitchFamily="18" charset="-127"/>
              </a:rPr>
              <a:t>지날 때마다 모델을 저장 </a:t>
            </a:r>
          </a:p>
        </p:txBody>
      </p:sp>
      <p:pic>
        <p:nvPicPr>
          <p:cNvPr id="16" name="그림 15"/>
          <p:cNvPicPr>
            <a:picLocks noChangeAspect="1"/>
          </p:cNvPicPr>
          <p:nvPr/>
        </p:nvPicPr>
        <p:blipFill>
          <a:blip r:embed="rId5"/>
          <a:stretch>
            <a:fillRect/>
          </a:stretch>
        </p:blipFill>
        <p:spPr>
          <a:xfrm>
            <a:off x="2816530" y="1301916"/>
            <a:ext cx="6076789" cy="3390984"/>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1224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430789" y="297872"/>
            <a:ext cx="5035433" cy="2508539"/>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pic>
        <p:nvPicPr>
          <p:cNvPr id="5" name="그림 4"/>
          <p:cNvPicPr>
            <a:picLocks noChangeAspect="1"/>
          </p:cNvPicPr>
          <p:nvPr/>
        </p:nvPicPr>
        <p:blipFill>
          <a:blip r:embed="rId3"/>
          <a:stretch>
            <a:fillRect/>
          </a:stretch>
        </p:blipFill>
        <p:spPr>
          <a:xfrm>
            <a:off x="430789" y="3100507"/>
            <a:ext cx="1724025" cy="1671517"/>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6" name="그림 5"/>
          <p:cNvPicPr>
            <a:picLocks noChangeAspect="1"/>
          </p:cNvPicPr>
          <p:nvPr/>
        </p:nvPicPr>
        <p:blipFill>
          <a:blip r:embed="rId4"/>
          <a:stretch>
            <a:fillRect/>
          </a:stretch>
        </p:blipFill>
        <p:spPr>
          <a:xfrm>
            <a:off x="2340986" y="3075732"/>
            <a:ext cx="1759960" cy="169629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7" name="그림 6"/>
          <p:cNvPicPr>
            <a:picLocks noChangeAspect="1"/>
          </p:cNvPicPr>
          <p:nvPr/>
        </p:nvPicPr>
        <p:blipFill>
          <a:blip r:embed="rId5"/>
          <a:stretch>
            <a:fillRect/>
          </a:stretch>
        </p:blipFill>
        <p:spPr>
          <a:xfrm>
            <a:off x="4287118" y="3075732"/>
            <a:ext cx="1718827" cy="1700734"/>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pic>
        <p:nvPicPr>
          <p:cNvPr id="8" name="그림 7"/>
          <p:cNvPicPr>
            <a:picLocks noChangeAspect="1"/>
          </p:cNvPicPr>
          <p:nvPr/>
        </p:nvPicPr>
        <p:blipFill>
          <a:blip r:embed="rId6"/>
          <a:stretch>
            <a:fillRect/>
          </a:stretch>
        </p:blipFill>
        <p:spPr>
          <a:xfrm>
            <a:off x="6192117" y="3075732"/>
            <a:ext cx="1691816" cy="1696292"/>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0504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592930" y="1222038"/>
            <a:ext cx="8143875" cy="2951643"/>
          </a:xfrm>
        </p:spPr>
        <p:txBody>
          <a:bodyPr/>
          <a:lstStyle/>
          <a:p>
            <a:r>
              <a:rPr lang="en-US" altLang="ko-KR" sz="1800" dirty="0">
                <a:solidFill>
                  <a:srgbClr val="FFC000"/>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 GAN = </a:t>
            </a:r>
            <a:r>
              <a:rPr lang="ko-KR" altLang="en-US" sz="1800" dirty="0" err="1">
                <a:solidFill>
                  <a:srgbClr val="FFC000"/>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생성자</a:t>
            </a:r>
            <a:r>
              <a:rPr lang="ko-KR" altLang="en-US" sz="1800" dirty="0">
                <a:solidFill>
                  <a:srgbClr val="FFC000"/>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 네트워크 </a:t>
            </a:r>
            <a:r>
              <a:rPr lang="en-US" altLang="ko-KR" sz="1800" dirty="0">
                <a:solidFill>
                  <a:srgbClr val="FFC000"/>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 </a:t>
            </a:r>
            <a:r>
              <a:rPr lang="ko-KR" altLang="en-US" sz="1800" dirty="0" err="1">
                <a:solidFill>
                  <a:srgbClr val="FFC000"/>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판별자</a:t>
            </a:r>
            <a:r>
              <a:rPr lang="ko-KR" altLang="en-US" sz="1800" dirty="0">
                <a:solidFill>
                  <a:srgbClr val="FFC000"/>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 네트워크</a:t>
            </a:r>
            <a:endParaRPr lang="en-US" altLang="ko-KR" sz="1800" dirty="0">
              <a:solidFill>
                <a:srgbClr val="FFC000"/>
              </a:solidFill>
              <a:latin typeface="경기천년제목 Medium" panose="02020603020101020101" pitchFamily="18" charset="-127"/>
              <a:ea typeface="경기천년제목 Medium" panose="02020603020101020101" pitchFamily="18" charset="-127"/>
              <a:cs typeface="함초롬돋움" panose="020B0604000101010101" pitchFamily="50" charset="-127"/>
            </a:endParaRPr>
          </a:p>
          <a:p>
            <a:endParaRPr lang="en-US" altLang="ko-KR" sz="1800"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endParaRPr>
          </a:p>
          <a:p>
            <a:r>
              <a:rPr lang="en-US" altLang="ko-KR" sz="1800"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         (</a:t>
            </a:r>
            <a:r>
              <a:rPr lang="ko-KR" altLang="en-US" sz="1800" dirty="0" err="1">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생성자는</a:t>
            </a:r>
            <a:r>
              <a:rPr lang="ko-KR" altLang="en-US" sz="1800"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 훈련 세트 이미지 보지 </a:t>
            </a:r>
            <a:r>
              <a:rPr lang="en-US" altLang="ko-KR" sz="1800"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X. </a:t>
            </a:r>
            <a:r>
              <a:rPr lang="ko-KR" altLang="en-US" sz="1800" dirty="0" err="1">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판별자에서</a:t>
            </a:r>
            <a:r>
              <a:rPr lang="ko-KR" altLang="en-US" sz="1800"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 데이터에 관한 정보를 획득</a:t>
            </a:r>
            <a:r>
              <a:rPr lang="en-US" altLang="ko-KR" sz="1800"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a:t>
            </a:r>
          </a:p>
          <a:p>
            <a:endParaRPr lang="en-US" altLang="ko-KR" sz="1800"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endParaRPr>
          </a:p>
          <a:p>
            <a:r>
              <a:rPr lang="en-US" altLang="ko-KR" sz="1800" dirty="0">
                <a:solidFill>
                  <a:srgbClr val="FFC000"/>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a:t>
            </a:r>
            <a:r>
              <a:rPr lang="ko-KR" altLang="en-US" sz="1800" dirty="0">
                <a:solidFill>
                  <a:srgbClr val="FFC000"/>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훈련하기 어려움</a:t>
            </a:r>
            <a:endParaRPr lang="en-US" altLang="ko-KR" sz="1800" dirty="0">
              <a:solidFill>
                <a:srgbClr val="FFC000"/>
              </a:solidFill>
              <a:latin typeface="경기천년제목 Medium" panose="02020603020101020101" pitchFamily="18" charset="-127"/>
              <a:ea typeface="경기천년제목 Medium" panose="02020603020101020101" pitchFamily="18" charset="-127"/>
              <a:cs typeface="함초롬돋움" panose="020B0604000101010101" pitchFamily="50" charset="-127"/>
            </a:endParaRPr>
          </a:p>
          <a:p>
            <a:endParaRPr lang="en-US" altLang="ko-KR" sz="1800"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endParaRPr>
          </a:p>
          <a:p>
            <a:r>
              <a:rPr lang="en-US" altLang="ko-KR" sz="1800"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        (</a:t>
            </a:r>
            <a:r>
              <a:rPr lang="ko-KR" altLang="en-US" sz="1800"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훈련이 고정된 손실 공간에서 수행되는 단순 경사 </a:t>
            </a:r>
            <a:r>
              <a:rPr lang="ko-KR" altLang="en-US" sz="1800" dirty="0" err="1">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하강법</a:t>
            </a:r>
            <a:r>
              <a:rPr lang="ko-KR" altLang="en-US" sz="1800"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 과정이 아닌 동적 과정</a:t>
            </a:r>
            <a:r>
              <a:rPr lang="en-US" altLang="ko-KR" sz="1800"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a:t>
            </a:r>
          </a:p>
          <a:p>
            <a:endParaRPr lang="en-US" altLang="ko-KR" sz="1800"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endParaRPr>
          </a:p>
          <a:p>
            <a:r>
              <a:rPr lang="en-US" altLang="ko-KR" sz="1800" dirty="0">
                <a:solidFill>
                  <a:srgbClr val="FFC000"/>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a:t>
            </a:r>
            <a:r>
              <a:rPr lang="ko-KR" altLang="en-US" sz="1800" dirty="0">
                <a:solidFill>
                  <a:srgbClr val="FFC000"/>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매우 실제 같은 이미지를 만들 수 있음</a:t>
            </a:r>
            <a:endParaRPr lang="en-US" altLang="ko-KR" sz="1800" dirty="0">
              <a:solidFill>
                <a:srgbClr val="FFC000"/>
              </a:solidFill>
              <a:latin typeface="경기천년제목 Medium" panose="02020603020101020101" pitchFamily="18" charset="-127"/>
              <a:ea typeface="경기천년제목 Medium" panose="02020603020101020101" pitchFamily="18" charset="-127"/>
              <a:cs typeface="함초롬돋움" panose="020B0604000101010101" pitchFamily="50" charset="-127"/>
            </a:endParaRPr>
          </a:p>
          <a:p>
            <a:endParaRPr lang="en-US" altLang="ko-KR" sz="1800" dirty="0">
              <a:solidFill>
                <a:srgbClr val="FFFF00"/>
              </a:solidFill>
              <a:latin typeface="경기천년제목 Medium" panose="02020603020101020101" pitchFamily="18" charset="-127"/>
              <a:ea typeface="경기천년제목 Medium" panose="02020603020101020101" pitchFamily="18" charset="-127"/>
              <a:cs typeface="함초롬돋움" panose="020B0604000101010101" pitchFamily="50" charset="-127"/>
            </a:endParaRPr>
          </a:p>
          <a:p>
            <a:r>
              <a:rPr lang="en-US" altLang="ko-KR" sz="1800"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        (VAE</a:t>
            </a:r>
            <a:r>
              <a:rPr lang="ko-KR" altLang="en-US" sz="1800"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와 달리 학습된 잠재 공간이 깔끔하게 연속된 구조를 가지지 </a:t>
            </a:r>
            <a:r>
              <a:rPr lang="en-US" altLang="ko-KR" sz="1800"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X)</a:t>
            </a:r>
          </a:p>
          <a:p>
            <a:endParaRPr lang="ko-KR" altLang="en-US" dirty="0"/>
          </a:p>
        </p:txBody>
      </p:sp>
      <p:sp>
        <p:nvSpPr>
          <p:cNvPr id="4" name="제목 1"/>
          <p:cNvSpPr txBox="1">
            <a:spLocks/>
          </p:cNvSpPr>
          <p:nvPr/>
        </p:nvSpPr>
        <p:spPr>
          <a:xfrm>
            <a:off x="2758369" y="379694"/>
            <a:ext cx="35304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pPr algn="ctr"/>
            <a:r>
              <a:rPr lang="ko-KR" altLang="en-US" dirty="0">
                <a:solidFill>
                  <a:schemeClr val="accent1"/>
                </a:solidFill>
                <a:latin typeface="경기천년제목V Bold" panose="02020803020101020101" pitchFamily="18" charset="-127"/>
                <a:ea typeface="경기천년제목V Bold" panose="02020803020101020101" pitchFamily="18" charset="-127"/>
              </a:rPr>
              <a:t>정리</a:t>
            </a:r>
          </a:p>
        </p:txBody>
      </p:sp>
    </p:spTree>
    <p:extLst>
      <p:ext uri="{BB962C8B-B14F-4D97-AF65-F5344CB8AC3E}">
        <p14:creationId xmlns:p14="http://schemas.microsoft.com/office/powerpoint/2010/main" val="37345360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2704682" y="892373"/>
            <a:ext cx="3530400" cy="606600"/>
          </a:xfrm>
        </p:spPr>
        <p:txBody>
          <a:bodyPr/>
          <a:lstStyle/>
          <a:p>
            <a:pPr algn="ctr"/>
            <a:r>
              <a:rPr lang="ko-KR" altLang="en-US" dirty="0">
                <a:solidFill>
                  <a:schemeClr val="accent1"/>
                </a:solidFill>
                <a:latin typeface="경기천년제목V Bold" panose="02020803020101020101" pitchFamily="18" charset="-127"/>
                <a:ea typeface="경기천년제목V Bold" panose="02020803020101020101" pitchFamily="18" charset="-127"/>
              </a:rPr>
              <a:t>요약</a:t>
            </a:r>
          </a:p>
        </p:txBody>
      </p:sp>
      <p:sp>
        <p:nvSpPr>
          <p:cNvPr id="3" name="부제목 2"/>
          <p:cNvSpPr>
            <a:spLocks noGrp="1"/>
          </p:cNvSpPr>
          <p:nvPr>
            <p:ph type="subTitle" idx="1"/>
          </p:nvPr>
        </p:nvSpPr>
        <p:spPr>
          <a:xfrm>
            <a:off x="871538" y="1655618"/>
            <a:ext cx="7773698" cy="2511257"/>
          </a:xfrm>
        </p:spPr>
        <p:txBody>
          <a:bodyPr/>
          <a:lstStyle/>
          <a:p>
            <a:r>
              <a:rPr lang="ko-KR" altLang="en-US" sz="1800" dirty="0">
                <a:solidFill>
                  <a:srgbClr val="FFC000"/>
                </a:solidFill>
                <a:latin typeface="경기천년제목 Medium" panose="02020603020101020101" pitchFamily="18" charset="-127"/>
                <a:ea typeface="경기천년제목 Medium" panose="02020603020101020101" pitchFamily="18" charset="-127"/>
              </a:rPr>
              <a:t>심층 네트워크</a:t>
            </a:r>
            <a:r>
              <a:rPr lang="en-US" altLang="ko-KR" sz="1800" dirty="0">
                <a:solidFill>
                  <a:srgbClr val="FFC000"/>
                </a:solidFill>
                <a:latin typeface="경기천년제목 Medium" panose="02020603020101020101" pitchFamily="18" charset="-127"/>
                <a:ea typeface="경기천년제목 Medium" panose="02020603020101020101" pitchFamily="18" charset="-127"/>
              </a:rPr>
              <a:t>: </a:t>
            </a:r>
            <a:r>
              <a:rPr lang="ko-KR" altLang="en-US" sz="1800" dirty="0">
                <a:solidFill>
                  <a:srgbClr val="FFC000"/>
                </a:solidFill>
                <a:latin typeface="경기천년제목 Medium" panose="02020603020101020101" pitchFamily="18" charset="-127"/>
                <a:ea typeface="경기천년제목 Medium" panose="02020603020101020101" pitchFamily="18" charset="-127"/>
              </a:rPr>
              <a:t>기존 콘텐츠에 설명 </a:t>
            </a:r>
            <a:r>
              <a:rPr lang="en-US" altLang="ko-KR" sz="1800" dirty="0">
                <a:solidFill>
                  <a:srgbClr val="FFC000"/>
                </a:solidFill>
                <a:latin typeface="경기천년제목 Medium" panose="02020603020101020101" pitchFamily="18" charset="-127"/>
                <a:ea typeface="경기천년제목 Medium" panose="02020603020101020101" pitchFamily="18" charset="-127"/>
              </a:rPr>
              <a:t>+ </a:t>
            </a:r>
            <a:r>
              <a:rPr lang="ko-KR" altLang="en-US" sz="1800" dirty="0">
                <a:solidFill>
                  <a:srgbClr val="FFC000"/>
                </a:solidFill>
                <a:latin typeface="경기천년제목 Medium" panose="02020603020101020101" pitchFamily="18" charset="-127"/>
                <a:ea typeface="경기천년제목 Medium" panose="02020603020101020101" pitchFamily="18" charset="-127"/>
              </a:rPr>
              <a:t>직접 콘텐츠 생성 시작</a:t>
            </a:r>
            <a:endParaRPr lang="en-US" altLang="ko-KR" sz="1800" dirty="0">
              <a:solidFill>
                <a:srgbClr val="FFC000"/>
              </a:solidFill>
              <a:latin typeface="경기천년제목 Medium" panose="02020603020101020101" pitchFamily="18" charset="-127"/>
              <a:ea typeface="경기천년제목 Medium" panose="02020603020101020101" pitchFamily="18" charset="-127"/>
            </a:endParaRPr>
          </a:p>
          <a:p>
            <a:endParaRPr lang="en-US" altLang="ko-KR" sz="1800" dirty="0">
              <a:solidFill>
                <a:schemeClr val="bg1"/>
              </a:solidFill>
              <a:latin typeface="경기천년제목 Medium" panose="02020603020101020101" pitchFamily="18" charset="-127"/>
              <a:ea typeface="경기천년제목 Medium" panose="02020603020101020101" pitchFamily="18" charset="-127"/>
            </a:endParaRPr>
          </a:p>
          <a:p>
            <a:r>
              <a:rPr lang="en-US" altLang="ko-KR" sz="1600" dirty="0">
                <a:solidFill>
                  <a:schemeClr val="bg1"/>
                </a:solidFill>
                <a:latin typeface="함초롬돋움" panose="020B0604000101010101" pitchFamily="50" charset="-127"/>
                <a:ea typeface="함초롬돋움" panose="020B0604000101010101" pitchFamily="50" charset="-127"/>
                <a:cs typeface="함초롬돋움" panose="020B0604000101010101" pitchFamily="50" charset="-127"/>
              </a:rPr>
              <a:t>     </a:t>
            </a:r>
            <a:r>
              <a:rPr lang="en-US" altLang="ko-KR" sz="1600"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a:t>
            </a:r>
            <a:r>
              <a:rPr lang="ko-KR" altLang="en-US" sz="1600" dirty="0">
                <a:solidFill>
                  <a:schemeClr val="bg1"/>
                </a:solidFill>
                <a:latin typeface="경기천년제목 Medium" panose="02020603020101020101" pitchFamily="18" charset="-127"/>
                <a:ea typeface="경기천년제목 Medium" panose="02020603020101020101" pitchFamily="18" charset="-127"/>
              </a:rPr>
              <a:t>한번에 하나의 타임 </a:t>
            </a:r>
            <a:r>
              <a:rPr lang="ko-KR" altLang="en-US" sz="1600" dirty="0" err="1">
                <a:solidFill>
                  <a:schemeClr val="bg1"/>
                </a:solidFill>
                <a:latin typeface="경기천년제목 Medium" panose="02020603020101020101" pitchFamily="18" charset="-127"/>
                <a:ea typeface="경기천년제목 Medium" panose="02020603020101020101" pitchFamily="18" charset="-127"/>
              </a:rPr>
              <a:t>스텝씩</a:t>
            </a:r>
            <a:r>
              <a:rPr lang="ko-KR" altLang="en-US" sz="1600" dirty="0">
                <a:solidFill>
                  <a:schemeClr val="bg1"/>
                </a:solidFill>
                <a:latin typeface="경기천년제목 Medium" panose="02020603020101020101" pitchFamily="18" charset="-127"/>
                <a:ea typeface="경기천년제목 Medium" panose="02020603020101020101" pitchFamily="18" charset="-127"/>
              </a:rPr>
              <a:t> 시퀀스 데이터를 생성하는 방법</a:t>
            </a:r>
            <a:endParaRPr lang="en-US" altLang="ko-KR" sz="1600" dirty="0">
              <a:solidFill>
                <a:schemeClr val="bg1"/>
              </a:solidFill>
              <a:latin typeface="경기천년제목 Medium" panose="02020603020101020101" pitchFamily="18" charset="-127"/>
              <a:ea typeface="경기천년제목 Medium" panose="02020603020101020101" pitchFamily="18" charset="-127"/>
            </a:endParaRPr>
          </a:p>
          <a:p>
            <a:endParaRPr lang="en-US" altLang="ko-KR" sz="1600" dirty="0">
              <a:solidFill>
                <a:schemeClr val="bg1"/>
              </a:solidFill>
              <a:latin typeface="경기천년제목 Medium" panose="02020603020101020101" pitchFamily="18" charset="-127"/>
              <a:ea typeface="경기천년제목 Medium" panose="02020603020101020101" pitchFamily="18" charset="-127"/>
            </a:endParaRPr>
          </a:p>
          <a:p>
            <a:r>
              <a:rPr lang="en-US" altLang="ko-KR" sz="1600"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     ✔ </a:t>
            </a:r>
            <a:r>
              <a:rPr lang="ko-KR" altLang="en-US" sz="1600" dirty="0" err="1">
                <a:solidFill>
                  <a:schemeClr val="bg1"/>
                </a:solidFill>
                <a:latin typeface="경기천년제목 Medium" panose="02020603020101020101" pitchFamily="18" charset="-127"/>
                <a:ea typeface="경기천년제목 Medium" panose="02020603020101020101" pitchFamily="18" charset="-127"/>
              </a:rPr>
              <a:t>딥드림의</a:t>
            </a:r>
            <a:r>
              <a:rPr lang="ko-KR" altLang="en-US" sz="1600" dirty="0">
                <a:solidFill>
                  <a:schemeClr val="bg1"/>
                </a:solidFill>
                <a:latin typeface="경기천년제목 Medium" panose="02020603020101020101" pitchFamily="18" charset="-127"/>
                <a:ea typeface="경기천년제목 Medium" panose="02020603020101020101" pitchFamily="18" charset="-127"/>
              </a:rPr>
              <a:t> 작동 원리</a:t>
            </a:r>
            <a:endParaRPr lang="en-US" altLang="ko-KR" sz="1600" dirty="0">
              <a:solidFill>
                <a:schemeClr val="bg1"/>
              </a:solidFill>
              <a:latin typeface="경기천년제목 Medium" panose="02020603020101020101" pitchFamily="18" charset="-127"/>
              <a:ea typeface="경기천년제목 Medium" panose="02020603020101020101" pitchFamily="18" charset="-127"/>
            </a:endParaRPr>
          </a:p>
          <a:p>
            <a:endParaRPr lang="en-US" altLang="ko-KR" sz="1600" dirty="0">
              <a:solidFill>
                <a:schemeClr val="bg1"/>
              </a:solidFill>
              <a:latin typeface="경기천년제목 Medium" panose="02020603020101020101" pitchFamily="18" charset="-127"/>
              <a:ea typeface="경기천년제목 Medium" panose="02020603020101020101" pitchFamily="18" charset="-127"/>
            </a:endParaRPr>
          </a:p>
          <a:p>
            <a:r>
              <a:rPr lang="en-US" altLang="ko-KR" sz="1600"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     ✔ </a:t>
            </a:r>
            <a:r>
              <a:rPr lang="ko-KR" altLang="en-US" sz="1600" dirty="0">
                <a:solidFill>
                  <a:schemeClr val="bg1"/>
                </a:solidFill>
                <a:latin typeface="경기천년제목 Medium" panose="02020603020101020101" pitchFamily="18" charset="-127"/>
                <a:ea typeface="경기천년제목 Medium" panose="02020603020101020101" pitchFamily="18" charset="-127"/>
              </a:rPr>
              <a:t>스타일 </a:t>
            </a:r>
            <a:r>
              <a:rPr lang="ko-KR" altLang="en-US" sz="1600" dirty="0" err="1">
                <a:solidFill>
                  <a:schemeClr val="bg1"/>
                </a:solidFill>
                <a:latin typeface="경기천년제목 Medium" panose="02020603020101020101" pitchFamily="18" charset="-127"/>
                <a:ea typeface="경기천년제목 Medium" panose="02020603020101020101" pitchFamily="18" charset="-127"/>
              </a:rPr>
              <a:t>트랜스퍼</a:t>
            </a:r>
            <a:r>
              <a:rPr lang="ko-KR" altLang="en-US" sz="1600" dirty="0">
                <a:solidFill>
                  <a:schemeClr val="bg1"/>
                </a:solidFill>
                <a:latin typeface="경기천년제목 Medium" panose="02020603020101020101" pitchFamily="18" charset="-127"/>
                <a:ea typeface="경기천년제목 Medium" panose="02020603020101020101" pitchFamily="18" charset="-127"/>
              </a:rPr>
              <a:t> 적용 방법</a:t>
            </a:r>
            <a:endParaRPr lang="en-US" altLang="ko-KR" sz="1600" dirty="0">
              <a:solidFill>
                <a:schemeClr val="bg1"/>
              </a:solidFill>
              <a:latin typeface="경기천년제목 Medium" panose="02020603020101020101" pitchFamily="18" charset="-127"/>
              <a:ea typeface="경기천년제목 Medium" panose="02020603020101020101" pitchFamily="18" charset="-127"/>
            </a:endParaRPr>
          </a:p>
          <a:p>
            <a:endParaRPr lang="en-US" altLang="ko-KR" sz="1600" dirty="0">
              <a:solidFill>
                <a:schemeClr val="bg1"/>
              </a:solidFill>
              <a:latin typeface="경기천년제목 Medium" panose="02020603020101020101" pitchFamily="18" charset="-127"/>
              <a:ea typeface="경기천년제목 Medium" panose="02020603020101020101" pitchFamily="18" charset="-127"/>
            </a:endParaRPr>
          </a:p>
          <a:p>
            <a:r>
              <a:rPr lang="en-US" altLang="ko-KR" sz="1600" dirty="0">
                <a:solidFill>
                  <a:schemeClr val="bg1"/>
                </a:solidFill>
                <a:latin typeface="경기천년제목 Medium" panose="02020603020101020101" pitchFamily="18" charset="-127"/>
                <a:ea typeface="경기천년제목 Medium" panose="02020603020101020101" pitchFamily="18" charset="-127"/>
                <a:cs typeface="함초롬돋움" panose="020B0604000101010101" pitchFamily="50" charset="-127"/>
              </a:rPr>
              <a:t>     ✔ </a:t>
            </a:r>
            <a:r>
              <a:rPr lang="en-US" altLang="ko-KR" sz="1600" dirty="0">
                <a:solidFill>
                  <a:schemeClr val="bg1"/>
                </a:solidFill>
                <a:latin typeface="경기천년제목 Medium" panose="02020603020101020101" pitchFamily="18" charset="-127"/>
                <a:ea typeface="경기천년제목 Medium" panose="02020603020101020101" pitchFamily="18" charset="-127"/>
              </a:rPr>
              <a:t>GAN &amp; VAE </a:t>
            </a:r>
            <a:r>
              <a:rPr lang="ko-KR" altLang="en-US" sz="1600" dirty="0">
                <a:solidFill>
                  <a:schemeClr val="bg1"/>
                </a:solidFill>
                <a:latin typeface="경기천년제목 Medium" panose="02020603020101020101" pitchFamily="18" charset="-127"/>
                <a:ea typeface="경기천년제목 Medium" panose="02020603020101020101" pitchFamily="18" charset="-127"/>
              </a:rPr>
              <a:t>개념 </a:t>
            </a:r>
            <a:r>
              <a:rPr lang="en-US" altLang="ko-KR" sz="1600" dirty="0">
                <a:solidFill>
                  <a:schemeClr val="bg1"/>
                </a:solidFill>
                <a:latin typeface="경기천년제목 Medium" panose="02020603020101020101" pitchFamily="18" charset="-127"/>
                <a:ea typeface="경기천년제목 Medium" panose="02020603020101020101" pitchFamily="18" charset="-127"/>
              </a:rPr>
              <a:t>&amp; </a:t>
            </a:r>
            <a:r>
              <a:rPr lang="ko-KR" altLang="en-US" sz="1600" dirty="0">
                <a:solidFill>
                  <a:schemeClr val="bg1"/>
                </a:solidFill>
                <a:latin typeface="경기천년제목 Medium" panose="02020603020101020101" pitchFamily="18" charset="-127"/>
                <a:ea typeface="경기천년제목 Medium" panose="02020603020101020101" pitchFamily="18" charset="-127"/>
              </a:rPr>
              <a:t>사용법 </a:t>
            </a:r>
            <a:r>
              <a:rPr lang="en-US" altLang="ko-KR" sz="1600" dirty="0">
                <a:solidFill>
                  <a:schemeClr val="bg1"/>
                </a:solidFill>
                <a:latin typeface="경기천년제목 Medium" panose="02020603020101020101" pitchFamily="18" charset="-127"/>
                <a:ea typeface="경기천년제목 Medium" panose="02020603020101020101" pitchFamily="18" charset="-127"/>
              </a:rPr>
              <a:t>&amp;</a:t>
            </a:r>
            <a:r>
              <a:rPr lang="ko-KR" altLang="en-US" sz="1600" dirty="0">
                <a:solidFill>
                  <a:schemeClr val="bg1"/>
                </a:solidFill>
                <a:latin typeface="경기천년제목 Medium" panose="02020603020101020101" pitchFamily="18" charset="-127"/>
                <a:ea typeface="경기천년제목 Medium" panose="02020603020101020101" pitchFamily="18" charset="-127"/>
              </a:rPr>
              <a:t> 이미지 변형 방법</a:t>
            </a:r>
          </a:p>
        </p:txBody>
      </p:sp>
    </p:spTree>
    <p:extLst>
      <p:ext uri="{BB962C8B-B14F-4D97-AF65-F5344CB8AC3E}">
        <p14:creationId xmlns:p14="http://schemas.microsoft.com/office/powerpoint/2010/main" val="1523117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73911"/>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dirty="0"/>
              <a:t>다중 출력 모델</a:t>
            </a:r>
            <a:endParaRPr dirty="0"/>
          </a:p>
        </p:txBody>
      </p:sp>
      <p:cxnSp>
        <p:nvCxnSpPr>
          <p:cNvPr id="287" name="Google Shape;287;p23"/>
          <p:cNvCxnSpPr/>
          <p:nvPr/>
        </p:nvCxnSpPr>
        <p:spPr>
          <a:xfrm>
            <a:off x="311700" y="621061"/>
            <a:ext cx="8520600" cy="0"/>
          </a:xfrm>
          <a:prstGeom prst="straightConnector1">
            <a:avLst/>
          </a:prstGeom>
          <a:noFill/>
          <a:ln w="9525" cap="flat" cmpd="sng">
            <a:solidFill>
              <a:schemeClr val="accent1"/>
            </a:solidFill>
            <a:prstDash val="solid"/>
            <a:round/>
            <a:headEnd type="none" w="med" len="med"/>
            <a:tailEnd type="none" w="med" len="med"/>
          </a:ln>
        </p:spPr>
      </p:cxnSp>
      <p:sp>
        <p:nvSpPr>
          <p:cNvPr id="15" name="설명선: 선 14">
            <a:extLst>
              <a:ext uri="{FF2B5EF4-FFF2-40B4-BE49-F238E27FC236}">
                <a16:creationId xmlns:a16="http://schemas.microsoft.com/office/drawing/2014/main" id="{F08E8065-F902-4D29-8C97-3CF71AA14F85}"/>
              </a:ext>
            </a:extLst>
          </p:cNvPr>
          <p:cNvSpPr/>
          <p:nvPr/>
        </p:nvSpPr>
        <p:spPr>
          <a:xfrm>
            <a:off x="6380175" y="701136"/>
            <a:ext cx="2452125" cy="606600"/>
          </a:xfrm>
          <a:prstGeom prst="borderCallout1">
            <a:avLst>
              <a:gd name="adj1" fmla="val 43685"/>
              <a:gd name="adj2" fmla="val -763"/>
              <a:gd name="adj3" fmla="val 43550"/>
              <a:gd name="adj4" fmla="val -3468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네트워크 출력마다 다른 손실 함수를 지정해야 함</a:t>
            </a:r>
            <a:endParaRPr lang="en-US" altLang="ko-KR" dirty="0">
              <a:solidFill>
                <a:schemeClr val="tx1"/>
              </a:solidFill>
            </a:endParaRPr>
          </a:p>
        </p:txBody>
      </p:sp>
      <p:grpSp>
        <p:nvGrpSpPr>
          <p:cNvPr id="17" name="그룹 16">
            <a:extLst>
              <a:ext uri="{FF2B5EF4-FFF2-40B4-BE49-F238E27FC236}">
                <a16:creationId xmlns:a16="http://schemas.microsoft.com/office/drawing/2014/main" id="{1BB8095A-EFC0-45A1-B480-41265F7E5491}"/>
              </a:ext>
            </a:extLst>
          </p:cNvPr>
          <p:cNvGrpSpPr/>
          <p:nvPr/>
        </p:nvGrpSpPr>
        <p:grpSpPr>
          <a:xfrm>
            <a:off x="332326" y="680511"/>
            <a:ext cx="5195325" cy="1731775"/>
            <a:chOff x="332326" y="680511"/>
            <a:chExt cx="5195325" cy="1731775"/>
          </a:xfrm>
        </p:grpSpPr>
        <p:pic>
          <p:nvPicPr>
            <p:cNvPr id="14" name="그림 13">
              <a:extLst>
                <a:ext uri="{FF2B5EF4-FFF2-40B4-BE49-F238E27FC236}">
                  <a16:creationId xmlns:a16="http://schemas.microsoft.com/office/drawing/2014/main" id="{3582F798-85BA-48D0-83DB-A3CA232E5FF6}"/>
                </a:ext>
              </a:extLst>
            </p:cNvPr>
            <p:cNvPicPr>
              <a:picLocks noChangeAspect="1"/>
            </p:cNvPicPr>
            <p:nvPr/>
          </p:nvPicPr>
          <p:blipFill>
            <a:blip r:embed="rId3"/>
            <a:stretch>
              <a:fillRect/>
            </a:stretch>
          </p:blipFill>
          <p:spPr>
            <a:xfrm>
              <a:off x="332326" y="680511"/>
              <a:ext cx="5195325" cy="1731775"/>
            </a:xfrm>
            <a:prstGeom prst="rect">
              <a:avLst/>
            </a:prstGeom>
          </p:spPr>
        </p:pic>
        <p:sp>
          <p:nvSpPr>
            <p:cNvPr id="16" name="TextBox 15">
              <a:extLst>
                <a:ext uri="{FF2B5EF4-FFF2-40B4-BE49-F238E27FC236}">
                  <a16:creationId xmlns:a16="http://schemas.microsoft.com/office/drawing/2014/main" id="{63EC2149-62D4-42C0-82CE-60F2253641EF}"/>
                </a:ext>
              </a:extLst>
            </p:cNvPr>
            <p:cNvSpPr txBox="1"/>
            <p:nvPr/>
          </p:nvSpPr>
          <p:spPr>
            <a:xfrm>
              <a:off x="2495691" y="818147"/>
              <a:ext cx="2117558" cy="276999"/>
            </a:xfrm>
            <a:prstGeom prst="rect">
              <a:avLst/>
            </a:prstGeom>
            <a:noFill/>
          </p:spPr>
          <p:txBody>
            <a:bodyPr wrap="square" rtlCol="0">
              <a:spAutoFit/>
            </a:bodyPr>
            <a:lstStyle/>
            <a:p>
              <a:r>
                <a:rPr lang="ko-KR" altLang="en-US" sz="600" dirty="0"/>
                <a:t>손실 함수의 최저점으로 나아갈 때</a:t>
              </a:r>
              <a:r>
                <a:rPr lang="en-US" altLang="ko-KR" sz="600" dirty="0"/>
                <a:t>, </a:t>
              </a:r>
              <a:r>
                <a:rPr lang="ko-KR" altLang="en-US" sz="600" dirty="0"/>
                <a:t>불필요하게 수직 방향으로 진동하는 것을 제한함으로써 빠르게 학습</a:t>
              </a:r>
            </a:p>
          </p:txBody>
        </p:sp>
      </p:grpSp>
      <p:pic>
        <p:nvPicPr>
          <p:cNvPr id="19" name="그림 18">
            <a:extLst>
              <a:ext uri="{FF2B5EF4-FFF2-40B4-BE49-F238E27FC236}">
                <a16:creationId xmlns:a16="http://schemas.microsoft.com/office/drawing/2014/main" id="{1AFB12BF-7EAA-4AAF-B7AC-6E15D47CC0B0}"/>
              </a:ext>
            </a:extLst>
          </p:cNvPr>
          <p:cNvPicPr>
            <a:picLocks noChangeAspect="1"/>
          </p:cNvPicPr>
          <p:nvPr/>
        </p:nvPicPr>
        <p:blipFill>
          <a:blip r:embed="rId4"/>
          <a:stretch>
            <a:fillRect/>
          </a:stretch>
        </p:blipFill>
        <p:spPr>
          <a:xfrm>
            <a:off x="332326" y="2444462"/>
            <a:ext cx="5195325" cy="2424485"/>
          </a:xfrm>
          <a:prstGeom prst="rect">
            <a:avLst/>
          </a:prstGeom>
        </p:spPr>
      </p:pic>
      <p:sp>
        <p:nvSpPr>
          <p:cNvPr id="22" name="설명선: 선 21">
            <a:extLst>
              <a:ext uri="{FF2B5EF4-FFF2-40B4-BE49-F238E27FC236}">
                <a16:creationId xmlns:a16="http://schemas.microsoft.com/office/drawing/2014/main" id="{7EB2784C-651B-464B-B4C2-A8FDFDD7E0D7}"/>
              </a:ext>
            </a:extLst>
          </p:cNvPr>
          <p:cNvSpPr/>
          <p:nvPr/>
        </p:nvSpPr>
        <p:spPr>
          <a:xfrm>
            <a:off x="6380175" y="2591267"/>
            <a:ext cx="2452125" cy="2277679"/>
          </a:xfrm>
          <a:prstGeom prst="borderCallout1">
            <a:avLst>
              <a:gd name="adj1" fmla="val 43685"/>
              <a:gd name="adj2" fmla="val -763"/>
              <a:gd name="adj3" fmla="val 43550"/>
              <a:gd name="adj4" fmla="val -3468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손실 값이 많이 </a:t>
            </a:r>
            <a:r>
              <a:rPr lang="ko-KR" altLang="en-US" dirty="0" err="1">
                <a:solidFill>
                  <a:schemeClr val="tx1"/>
                </a:solidFill>
              </a:rPr>
              <a:t>불균형하면</a:t>
            </a:r>
            <a:r>
              <a:rPr lang="ko-KR" altLang="en-US" dirty="0">
                <a:solidFill>
                  <a:schemeClr val="tx1"/>
                </a:solidFill>
              </a:rPr>
              <a:t> 모델이 개별 손실이 가장 큰 작업에 치우쳐 다른 작업들이 손해를 입음</a:t>
            </a:r>
            <a:endParaRPr lang="en-US" altLang="ko-KR" dirty="0">
              <a:solidFill>
                <a:schemeClr val="tx1"/>
              </a:solidFill>
            </a:endParaRPr>
          </a:p>
          <a:p>
            <a:pPr algn="ctr"/>
            <a:endParaRPr lang="en-US" altLang="ko-KR" dirty="0">
              <a:solidFill>
                <a:schemeClr val="tx1"/>
              </a:solidFill>
            </a:endParaRPr>
          </a:p>
          <a:p>
            <a:pPr algn="ctr"/>
            <a:r>
              <a:rPr lang="ko-KR" altLang="en-US" dirty="0">
                <a:solidFill>
                  <a:schemeClr val="tx1"/>
                </a:solidFill>
              </a:rPr>
              <a:t>이를 해결하기 위해 손실 값이 최종 손실에 기여하는 수준을 지정할 수 있음</a:t>
            </a:r>
            <a:endParaRPr lang="en-US" altLang="ko-KR" dirty="0">
              <a:solidFill>
                <a:schemeClr val="tx1"/>
              </a:solidFill>
            </a:endParaRPr>
          </a:p>
        </p:txBody>
      </p:sp>
    </p:spTree>
    <p:extLst>
      <p:ext uri="{BB962C8B-B14F-4D97-AF65-F5344CB8AC3E}">
        <p14:creationId xmlns:p14="http://schemas.microsoft.com/office/powerpoint/2010/main" val="66785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arn(inVertical)">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animBg="1"/>
    </p:bldLst>
  </p:timing>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TotalTime>
  <Words>3820</Words>
  <Application>Microsoft Office PowerPoint</Application>
  <PresentationFormat>화면 슬라이드 쇼(16:9)</PresentationFormat>
  <Paragraphs>532</Paragraphs>
  <Slides>87</Slides>
  <Notes>65</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87</vt:i4>
      </vt:variant>
    </vt:vector>
  </HeadingPairs>
  <TitlesOfParts>
    <vt:vector size="103" baseType="lpstr">
      <vt:lpstr>Wingdings</vt:lpstr>
      <vt:lpstr>Roboto Mono Regular</vt:lpstr>
      <vt:lpstr>Cambria Math</vt:lpstr>
      <vt:lpstr>Roboto Black</vt:lpstr>
      <vt:lpstr>헤드라인</vt:lpstr>
      <vt:lpstr>Roboto Light</vt:lpstr>
      <vt:lpstr>Bree Serif</vt:lpstr>
      <vt:lpstr>경기천년제목 Medium</vt:lpstr>
      <vt:lpstr>맑은 고딕</vt:lpstr>
      <vt:lpstr>함초롬돋움</vt:lpstr>
      <vt:lpstr>Symbol</vt:lpstr>
      <vt:lpstr>Ubuntu Condensed</vt:lpstr>
      <vt:lpstr>경기천년제목V Bold</vt:lpstr>
      <vt:lpstr>Arial</vt:lpstr>
      <vt:lpstr>Impact</vt:lpstr>
      <vt:lpstr>WEB PROPOSAL</vt:lpstr>
      <vt:lpstr>A팀 2주차 7,8장 </vt:lpstr>
      <vt:lpstr>7장. 딥러닝을 위한 고급 도구</vt:lpstr>
      <vt:lpstr>7장 : 딥러닝을 위한 고급 도구</vt:lpstr>
      <vt:lpstr>Sequential 모델</vt:lpstr>
      <vt:lpstr>함수형 API를 사용하여 구현할 수 있는 모델</vt:lpstr>
      <vt:lpstr>함수 API</vt:lpstr>
      <vt:lpstr>다중 입력 모델</vt:lpstr>
      <vt:lpstr>다중 출력 모델</vt:lpstr>
      <vt:lpstr>다중 출력 모델</vt:lpstr>
      <vt:lpstr>다중 출력 모델</vt:lpstr>
      <vt:lpstr>층으로 구성된 비순환 유향 그래프</vt:lpstr>
      <vt:lpstr>인셉션 모듈</vt:lpstr>
      <vt:lpstr>인셉션 모듈</vt:lpstr>
      <vt:lpstr>잔차 연결</vt:lpstr>
      <vt:lpstr>잔차 연결</vt:lpstr>
      <vt:lpstr>층 가중치 공유</vt:lpstr>
      <vt:lpstr>층과 모델</vt:lpstr>
      <vt:lpstr>콜백을 사용하여 모델의 훈련 과정 제어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7.3 모델의 성능을 최대로 끌어올리기 </vt:lpstr>
      <vt:lpstr>고급 구조 패턴</vt:lpstr>
      <vt:lpstr>배치정규화</vt:lpstr>
      <vt:lpstr>배치정규화</vt:lpstr>
      <vt:lpstr>깊이별 분리 합성곱</vt:lpstr>
      <vt:lpstr>깊이별 분리 합성곱</vt:lpstr>
      <vt:lpstr>하이퍼파라미터</vt:lpstr>
      <vt:lpstr>하이퍼파라미터 최적화</vt:lpstr>
      <vt:lpstr>모델 앙상블</vt:lpstr>
      <vt:lpstr>예를 통한 모델 앙상블</vt:lpstr>
      <vt:lpstr>모델 앙상블 방법</vt:lpstr>
      <vt:lpstr>7-3 요약</vt:lpstr>
      <vt:lpstr>7장 요약</vt:lpstr>
      <vt:lpstr>7장 요약</vt:lpstr>
      <vt:lpstr>8장. 생성 모델을 위한 딥러닝</vt:lpstr>
      <vt:lpstr>8.1 LSTM으로 텍스트 생성하기  시퀀스 데이터를 어떻게 생각할까? 샘플링의 방법과 엔트로피 글자 수준의 LSTM 텍스트 생성 모델 구현  - 데이터 전처리  - 네트워크 구성  - 언어 모델 훈련과 샘플링  8.2 딥드림  케라스 딥드림 구현  </vt:lpstr>
      <vt:lpstr>시퀀스 데이터를 어떻게 생성할까?   이전 토큰을 입력으로 사용해서 시퀀스의 다음 토큰 예측   언어 모델은 이전 토큰들이 주어졌을 때 다음 토큰의 확률을 모델링할 수 있는 네트워크</vt:lpstr>
      <vt:lpstr>샘플링의 방법과 엔트로피  탐욕적 샘플링 -  가장 높은 확률을 가진 글자 선택 가능          -  반복적이고 예상 가능한 문자열을 생성  확률적 샘플링 -  무작위성을 주입한 샘플링                           -  엔트로피의 값에 의해 창의적인 정도 결정  낮은 엔트로피 : 예상 가능한(더 실제같은) 시퀀스 생성  높은 엔트로피 : 흥미롭고 창의적인 시퀀스 생성</vt:lpstr>
      <vt:lpstr>글자 수준의 LSTM 텍스트 생성 모델 구현  1. 데이터 전처리       소문자로 바꾸는 과정, 글자 시퀀스 백터화 과정</vt:lpstr>
      <vt:lpstr>2. 네트워크 구성     뉴런의 수는 128개이고, input_shape은 60, 고유한 문자의 수 활성화함수는 softmax 사용    원핫인코딩 하였기때문에 손실함수는  categorical_crossentropy  </vt:lpstr>
      <vt:lpstr>3. 언어 모델 훈련과 샘플링      낮은 온도 샘플링 : 반복적이고 예상되는 텍스트 생성 그러나 국부적인 구조, 실제있는 영어 단어들  높은 온도 샘플링 : 흥미롭고 창의적인 텍스트 생성 그렇지만 국부적인 구조가 무너지고 대부분 무작위문자열  여러 온도에서 텍스트를 생성해 볼 필요성 존재 학습된 구조와 무작위성의 균형 유지가 중요!</vt:lpstr>
      <vt:lpstr>8.2 딥드림   합성곱 신경망이 학습한 표현으로 예술적으로 이미지를 조작하는 기법  특정 필터가 아닌 전체 층의 활성화를 최대화  한꺼번에 많은 특성을 섞어 시각화  이미 존재하고있는 이미지를 사용  입력 이미지는 시각 품질의 향상을 위해 여러 다른 옥타브로 처리  </vt:lpstr>
      <vt:lpstr>케라스 딥드림 구현</vt:lpstr>
      <vt:lpstr>  경사상승법 과정</vt:lpstr>
      <vt:lpstr>PowerPoint 프레젠테이션</vt:lpstr>
      <vt:lpstr>8.3 뉴럴 스타일 트랜스퍼</vt:lpstr>
      <vt:lpstr>손실 함수</vt:lpstr>
      <vt:lpstr>콘텐츠 손실</vt:lpstr>
      <vt:lpstr>스타일 손실</vt:lpstr>
      <vt:lpstr>구현(1)</vt:lpstr>
      <vt:lpstr>구현(2)</vt:lpstr>
      <vt:lpstr>구현(3)</vt:lpstr>
      <vt:lpstr>구현(4)</vt:lpstr>
      <vt:lpstr>구현(5)</vt:lpstr>
      <vt:lpstr>구현(6)</vt:lpstr>
      <vt:lpstr>구현(7)</vt:lpstr>
      <vt:lpstr>구현(8)</vt:lpstr>
      <vt:lpstr>구현(9)</vt:lpstr>
      <vt:lpstr>출력</vt:lpstr>
      <vt:lpstr>8.4 변이형 오토인코더를 사용한 이미지 생성</vt:lpstr>
      <vt:lpstr>이미지 변형을 위한 개념 벡터</vt:lpstr>
      <vt:lpstr>변이형 오토인코더의 작동 방식</vt:lpstr>
      <vt:lpstr>구현(1)</vt:lpstr>
      <vt:lpstr>구현(2)</vt:lpstr>
      <vt:lpstr>구현(3)</vt:lpstr>
      <vt:lpstr>구현(4)</vt:lpstr>
      <vt:lpstr>구현(5)</vt:lpstr>
      <vt:lpstr>출력</vt:lpstr>
      <vt:lpstr>적대적 신경망(GAN)</vt:lpstr>
      <vt:lpstr>✔생성자 네트워크   랜덤 벡터를 입력으로 받아 이를 합성된 이미지로 디코딩   ✔판별자 네트워크   이미지(실제 / 합성)를 입력으로 받아 훈련 세트에서 온 이미지인지,                                    생성자 네트워크가 만든 이미지인지 판별  *VAE와 달리 잠재 공간은 의미 있는 구조를 보장 X . 공간 ≠ 연속적</vt:lpstr>
      <vt:lpstr>경사하강법 (Gradient descent)</vt:lpstr>
      <vt:lpstr>GAN 훈련의 어려움</vt:lpstr>
      <vt:lpstr>GAN 구현 방법</vt:lpstr>
      <vt:lpstr>GAN 훈련 방법</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요약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PROJECT PROPOSAL</dc:title>
  <dc:creator>이다빈</dc:creator>
  <cp:lastModifiedBy>김경수</cp:lastModifiedBy>
  <cp:revision>25</cp:revision>
  <dcterms:modified xsi:type="dcterms:W3CDTF">2021-01-15T02:41:53Z</dcterms:modified>
</cp:coreProperties>
</file>